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Lst>
  <p:notesMasterIdLst>
    <p:notesMasterId r:id="rId46"/>
  </p:notesMasterIdLst>
  <p:handoutMasterIdLst>
    <p:handoutMasterId r:id="rId47"/>
  </p:handoutMasterIdLst>
  <p:sldIdLst>
    <p:sldId id="256" r:id="rId5"/>
    <p:sldId id="287" r:id="rId6"/>
    <p:sldId id="281" r:id="rId7"/>
    <p:sldId id="291" r:id="rId8"/>
    <p:sldId id="257" r:id="rId9"/>
    <p:sldId id="259" r:id="rId10"/>
    <p:sldId id="295" r:id="rId11"/>
    <p:sldId id="292" r:id="rId12"/>
    <p:sldId id="293" r:id="rId13"/>
    <p:sldId id="260" r:id="rId14"/>
    <p:sldId id="269" r:id="rId15"/>
    <p:sldId id="272" r:id="rId16"/>
    <p:sldId id="286" r:id="rId17"/>
    <p:sldId id="298" r:id="rId18"/>
    <p:sldId id="288" r:id="rId19"/>
    <p:sldId id="261" r:id="rId20"/>
    <p:sldId id="262" r:id="rId21"/>
    <p:sldId id="276" r:id="rId22"/>
    <p:sldId id="263" r:id="rId23"/>
    <p:sldId id="264" r:id="rId24"/>
    <p:sldId id="273" r:id="rId25"/>
    <p:sldId id="289" r:id="rId26"/>
    <p:sldId id="265" r:id="rId27"/>
    <p:sldId id="266" r:id="rId28"/>
    <p:sldId id="279" r:id="rId29"/>
    <p:sldId id="296" r:id="rId30"/>
    <p:sldId id="297" r:id="rId31"/>
    <p:sldId id="280" r:id="rId32"/>
    <p:sldId id="278" r:id="rId33"/>
    <p:sldId id="277" r:id="rId34"/>
    <p:sldId id="284" r:id="rId35"/>
    <p:sldId id="275" r:id="rId36"/>
    <p:sldId id="267" r:id="rId37"/>
    <p:sldId id="294" r:id="rId38"/>
    <p:sldId id="290" r:id="rId39"/>
    <p:sldId id="285" r:id="rId40"/>
    <p:sldId id="299" r:id="rId41"/>
    <p:sldId id="268" r:id="rId42"/>
    <p:sldId id="274" r:id="rId43"/>
    <p:sldId id="300" r:id="rId44"/>
    <p:sldId id="283" r:id="rId45"/>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70" autoAdjust="0"/>
    <p:restoredTop sz="94660"/>
  </p:normalViewPr>
  <p:slideViewPr>
    <p:cSldViewPr>
      <p:cViewPr varScale="1">
        <p:scale>
          <a:sx n="110" d="100"/>
          <a:sy n="110" d="100"/>
        </p:scale>
        <p:origin x="186"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6" d="100"/>
          <a:sy n="66" d="100"/>
        </p:scale>
        <p:origin x="-3106" y="-91"/>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0729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539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Tree>
    <p:extLst>
      <p:ext uri="{BB962C8B-B14F-4D97-AF65-F5344CB8AC3E}">
        <p14:creationId xmlns:p14="http://schemas.microsoft.com/office/powerpoint/2010/main" val="4136234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Of </a:t>
            </a:r>
            <a:r>
              <a:rPr lang="en-US" sz="2000" dirty="0" smtClean="0"/>
              <a:t>the 110 surveys, 36 </a:t>
            </a:r>
            <a:r>
              <a:rPr lang="en-US" sz="2000" dirty="0"/>
              <a:t>were returned and fuel mitigation had been done around 34 homes.  We were off to a great start</a:t>
            </a:r>
            <a:r>
              <a:rPr lang="en-US" sz="2000" dirty="0" smtClean="0"/>
              <a:t>!  We learned a lesson here, if you want the kids to return surveys, offer a prize!</a:t>
            </a:r>
          </a:p>
          <a:p>
            <a:endParaRPr lang="en-US" sz="2000" dirty="0" smtClean="0"/>
          </a:p>
          <a:p>
            <a:r>
              <a:rPr lang="en-US" sz="2000" dirty="0" smtClean="0"/>
              <a:t>Etoile Gators.</a:t>
            </a:r>
            <a:endParaRPr lang="en-US" sz="2000" dirty="0"/>
          </a:p>
          <a:p>
            <a:endParaRPr lang="en-US" sz="2000" dirty="0"/>
          </a:p>
          <a:p>
            <a:r>
              <a:rPr lang="en-US" sz="2000" dirty="0" smtClean="0"/>
              <a:t>The Great Gator Rake!</a:t>
            </a:r>
            <a:endParaRPr lang="en-US" sz="2000" dirty="0"/>
          </a:p>
        </p:txBody>
      </p:sp>
    </p:spTree>
    <p:extLst>
      <p:ext uri="{BB962C8B-B14F-4D97-AF65-F5344CB8AC3E}">
        <p14:creationId xmlns:p14="http://schemas.microsoft.com/office/powerpoint/2010/main" val="3083583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Tree>
    <p:extLst>
      <p:ext uri="{BB962C8B-B14F-4D97-AF65-F5344CB8AC3E}">
        <p14:creationId xmlns:p14="http://schemas.microsoft.com/office/powerpoint/2010/main" val="1396543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Tree>
    <p:extLst>
      <p:ext uri="{BB962C8B-B14F-4D97-AF65-F5344CB8AC3E}">
        <p14:creationId xmlns:p14="http://schemas.microsoft.com/office/powerpoint/2010/main" val="636330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Here is an example of what can be done quite easily to keep fire from crawling up under your eaves.  </a:t>
            </a:r>
            <a:endParaRPr lang="en-US" sz="2800" dirty="0"/>
          </a:p>
        </p:txBody>
      </p:sp>
    </p:spTree>
    <p:extLst>
      <p:ext uri="{BB962C8B-B14F-4D97-AF65-F5344CB8AC3E}">
        <p14:creationId xmlns:p14="http://schemas.microsoft.com/office/powerpoint/2010/main" val="571015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Nacogdoches Beautiful has been a great partner at every cleanup day. </a:t>
            </a:r>
            <a:endParaRPr lang="en-US" dirty="0"/>
          </a:p>
        </p:txBody>
      </p:sp>
    </p:spTree>
    <p:extLst>
      <p:ext uri="{BB962C8B-B14F-4D97-AF65-F5344CB8AC3E}">
        <p14:creationId xmlns:p14="http://schemas.microsoft.com/office/powerpoint/2010/main" val="2449821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Smokey Bear just happened to be at the fire station where Etoile VFD served us lunch.  What a great day!</a:t>
            </a:r>
            <a:endParaRPr lang="en-US" sz="2400" dirty="0"/>
          </a:p>
        </p:txBody>
      </p:sp>
    </p:spTree>
    <p:extLst>
      <p:ext uri="{BB962C8B-B14F-4D97-AF65-F5344CB8AC3E}">
        <p14:creationId xmlns:p14="http://schemas.microsoft.com/office/powerpoint/2010/main" val="3510053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As we</a:t>
            </a:r>
            <a:r>
              <a:rPr lang="en-US" dirty="0" smtClean="0"/>
              <a:t> </a:t>
            </a:r>
            <a:r>
              <a:rPr lang="en-US" sz="2800" dirty="0" smtClean="0"/>
              <a:t>entered our </a:t>
            </a:r>
            <a:r>
              <a:rPr lang="en-US" sz="2800" dirty="0"/>
              <a:t>second</a:t>
            </a:r>
            <a:r>
              <a:rPr lang="en-US" dirty="0" smtClean="0"/>
              <a:t> </a:t>
            </a:r>
            <a:r>
              <a:rPr lang="en-US" sz="2800" dirty="0" smtClean="0"/>
              <a:t>school year, I had kids that were too young to participate asking when they would be able to be in the Firewise group!</a:t>
            </a:r>
            <a:endParaRPr lang="en-US" sz="2800" dirty="0"/>
          </a:p>
        </p:txBody>
      </p:sp>
    </p:spTree>
    <p:extLst>
      <p:ext uri="{BB962C8B-B14F-4D97-AF65-F5344CB8AC3E}">
        <p14:creationId xmlns:p14="http://schemas.microsoft.com/office/powerpoint/2010/main" val="4275788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We took a display to several events this school year.  This photo was taken at the Swamp Fest (keeping with the gator theme).  We also took it to the Lufkin Zoo and the kids interacted with families, explaining what it means to be Wise about Fire.  Kids educating grownups!</a:t>
            </a:r>
            <a:endParaRPr lang="en-US" sz="2800" dirty="0"/>
          </a:p>
        </p:txBody>
      </p:sp>
    </p:spTree>
    <p:extLst>
      <p:ext uri="{BB962C8B-B14F-4D97-AF65-F5344CB8AC3E}">
        <p14:creationId xmlns:p14="http://schemas.microsoft.com/office/powerpoint/2010/main" val="403089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Amazing ideas come from these fresh minds.  It encourages them to be forward thinkers, helps them with communication skills and allows them opportunities they may not otherwise have.</a:t>
            </a:r>
            <a:endParaRPr lang="en-US" sz="2800" dirty="0"/>
          </a:p>
        </p:txBody>
      </p:sp>
    </p:spTree>
    <p:extLst>
      <p:ext uri="{BB962C8B-B14F-4D97-AF65-F5344CB8AC3E}">
        <p14:creationId xmlns:p14="http://schemas.microsoft.com/office/powerpoint/2010/main" val="2447248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237038"/>
            <a:ext cx="5608320" cy="4419599"/>
          </a:xfrm>
        </p:spPr>
        <p:txBody>
          <a:bodyPr/>
          <a:lstStyle/>
          <a:p>
            <a:r>
              <a:rPr lang="en-US" sz="2400" dirty="0" smtClean="0"/>
              <a:t>The poster contest was a lot of fun.  The posters were all about fire, fire prevention and/or fire wise.  My favorite was a drawing of the fire station with the caption “Etoile Volunteer Fire Apartment”…</a:t>
            </a:r>
          </a:p>
          <a:p>
            <a:endParaRPr lang="en-US" sz="2400" dirty="0"/>
          </a:p>
          <a:p>
            <a:r>
              <a:rPr lang="en-US" sz="2400" dirty="0" smtClean="0"/>
              <a:t>Each person who drew a poster got a prize and there were five grand prizes awarded.</a:t>
            </a:r>
            <a:endParaRPr lang="en-US" sz="2400" dirty="0"/>
          </a:p>
        </p:txBody>
      </p:sp>
    </p:spTree>
    <p:extLst>
      <p:ext uri="{BB962C8B-B14F-4D97-AF65-F5344CB8AC3E}">
        <p14:creationId xmlns:p14="http://schemas.microsoft.com/office/powerpoint/2010/main" val="1101939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237037"/>
            <a:ext cx="5608320" cy="4495800"/>
          </a:xfrm>
        </p:spPr>
        <p:txBody>
          <a:bodyPr/>
          <a:lstStyle/>
          <a:p>
            <a:endParaRPr lang="en-US" sz="1800" dirty="0"/>
          </a:p>
        </p:txBody>
      </p:sp>
    </p:spTree>
    <p:extLst>
      <p:ext uri="{BB962C8B-B14F-4D97-AF65-F5344CB8AC3E}">
        <p14:creationId xmlns:p14="http://schemas.microsoft.com/office/powerpoint/2010/main" val="2200793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A local TV reporter came to the school for a story about Etoile being the first and only Firewise school in America.  What a great experience for the kids to be on TV!</a:t>
            </a:r>
            <a:endParaRPr lang="en-US" sz="2800" dirty="0"/>
          </a:p>
        </p:txBody>
      </p:sp>
    </p:spTree>
    <p:extLst>
      <p:ext uri="{BB962C8B-B14F-4D97-AF65-F5344CB8AC3E}">
        <p14:creationId xmlns:p14="http://schemas.microsoft.com/office/powerpoint/2010/main" val="81340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One of the greatest honors that came from our hard work was when the Nacogdoches County Commissioners Court awarded us with a resolution endorsing Etoile ISD as a Firewise Community!  Once again, the TV station was there for interviews…  Meeting the judge/courthouse,</a:t>
            </a:r>
            <a:endParaRPr lang="en-US" sz="2800" dirty="0"/>
          </a:p>
        </p:txBody>
      </p:sp>
    </p:spTree>
    <p:extLst>
      <p:ext uri="{BB962C8B-B14F-4D97-AF65-F5344CB8AC3E}">
        <p14:creationId xmlns:p14="http://schemas.microsoft.com/office/powerpoint/2010/main" val="2242380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5654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The University of Florida learned about Etoile from the Firewise newsletter.  They spent 3 days in Etoile interviewing students, staff, VFD members for a case study.   (I have a copy of that with me)</a:t>
            </a:r>
          </a:p>
          <a:p>
            <a:r>
              <a:rPr lang="en-US" sz="1600" dirty="0" smtClean="0"/>
              <a:t>“</a:t>
            </a:r>
            <a:r>
              <a:rPr lang="en-US" sz="1800" dirty="0" smtClean="0"/>
              <a:t>Not only do the youth bring enthusiasm and motivation, they approach the issue differently from adults.  The students are more proactive than adults and have innovative ideas.  Kids are more likely to go into other people’s yard to help out than are adults.  Getting kids involved filters up and down and it spreads like wildfire.”</a:t>
            </a:r>
            <a:endParaRPr lang="en-US" sz="2000" dirty="0"/>
          </a:p>
        </p:txBody>
      </p:sp>
    </p:spTree>
    <p:extLst>
      <p:ext uri="{BB962C8B-B14F-4D97-AF65-F5344CB8AC3E}">
        <p14:creationId xmlns:p14="http://schemas.microsoft.com/office/powerpoint/2010/main" val="2414374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Tree>
    <p:extLst>
      <p:ext uri="{BB962C8B-B14F-4D97-AF65-F5344CB8AC3E}">
        <p14:creationId xmlns:p14="http://schemas.microsoft.com/office/powerpoint/2010/main" val="202411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Tree>
    <p:extLst>
      <p:ext uri="{BB962C8B-B14F-4D97-AF65-F5344CB8AC3E}">
        <p14:creationId xmlns:p14="http://schemas.microsoft.com/office/powerpoint/2010/main" val="2807797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Etoile VFD is a huge supporter of the Firewise project.  </a:t>
            </a:r>
            <a:endParaRPr lang="en-US" sz="1600" dirty="0"/>
          </a:p>
        </p:txBody>
      </p:sp>
    </p:spTree>
    <p:extLst>
      <p:ext uri="{BB962C8B-B14F-4D97-AF65-F5344CB8AC3E}">
        <p14:creationId xmlns:p14="http://schemas.microsoft.com/office/powerpoint/2010/main" val="3228617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We did a “target” house, getting permission ahead of time then went down the street asking people if they would let us onto their property with rakes.  </a:t>
            </a:r>
            <a:endParaRPr lang="en-US" sz="1600" dirty="0"/>
          </a:p>
        </p:txBody>
      </p:sp>
    </p:spTree>
    <p:extLst>
      <p:ext uri="{BB962C8B-B14F-4D97-AF65-F5344CB8AC3E}">
        <p14:creationId xmlns:p14="http://schemas.microsoft.com/office/powerpoint/2010/main" val="212980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Her house was really in pretty good shape but the yard was full of leaves and pine straw.  It looked so nice when it was raked up—you can tell by</a:t>
            </a:r>
            <a:r>
              <a:rPr lang="en-US" sz="2800" baseline="0" dirty="0" smtClean="0"/>
              <a:t> her hands how much pain we saved her--sh</a:t>
            </a:r>
            <a:r>
              <a:rPr lang="en-US" sz="2800" dirty="0" smtClean="0"/>
              <a:t>e was so happy.</a:t>
            </a:r>
            <a:endParaRPr lang="en-US" sz="2800" dirty="0"/>
          </a:p>
        </p:txBody>
      </p:sp>
    </p:spTree>
    <p:extLst>
      <p:ext uri="{BB962C8B-B14F-4D97-AF65-F5344CB8AC3E}">
        <p14:creationId xmlns:p14="http://schemas.microsoft.com/office/powerpoint/2010/main" val="157921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Tree>
    <p:extLst>
      <p:ext uri="{BB962C8B-B14F-4D97-AF65-F5344CB8AC3E}">
        <p14:creationId xmlns:p14="http://schemas.microsoft.com/office/powerpoint/2010/main" val="329140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Tree>
    <p:extLst>
      <p:ext uri="{BB962C8B-B14F-4D97-AF65-F5344CB8AC3E}">
        <p14:creationId xmlns:p14="http://schemas.microsoft.com/office/powerpoint/2010/main" val="1721416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This photo attests to the popularity of Firewise!  They hold an election and run the meeting with modified Rules of Order. </a:t>
            </a:r>
            <a:endParaRPr lang="en-US" sz="2800" dirty="0"/>
          </a:p>
        </p:txBody>
      </p:sp>
    </p:spTree>
    <p:extLst>
      <p:ext uri="{BB962C8B-B14F-4D97-AF65-F5344CB8AC3E}">
        <p14:creationId xmlns:p14="http://schemas.microsoft.com/office/powerpoint/2010/main" val="8241512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I was very pleased to receive my own copy of this photo, taken when school pictures were taken.  It means a lot to me.  Some of these kids have been in Firewise for years,</a:t>
            </a:r>
            <a:r>
              <a:rPr lang="en-US" sz="2400" baseline="0" dirty="0" smtClean="0"/>
              <a:t> following in their siblings’ footsteps</a:t>
            </a:r>
            <a:r>
              <a:rPr lang="en-US" sz="2400" dirty="0" smtClean="0"/>
              <a:t>!</a:t>
            </a:r>
          </a:p>
          <a:p>
            <a:endParaRPr lang="en-US" sz="2400" dirty="0"/>
          </a:p>
          <a:p>
            <a:r>
              <a:rPr lang="en-US" sz="2400" dirty="0" smtClean="0"/>
              <a:t>Ms. Tootle is on the first row, far right.  She is passionate about Firewise and we’re blessed to have her as advisor all these years. Current Principal, Sarah </a:t>
            </a:r>
            <a:r>
              <a:rPr lang="en-US" sz="2400" dirty="0" err="1" smtClean="0"/>
              <a:t>Hottman</a:t>
            </a:r>
            <a:r>
              <a:rPr lang="en-US" sz="2400" dirty="0" smtClean="0"/>
              <a:t> is fabulous and a huge advocate for Firewise.</a:t>
            </a:r>
            <a:endParaRPr lang="en-US" sz="2400" dirty="0"/>
          </a:p>
        </p:txBody>
      </p:sp>
    </p:spTree>
    <p:extLst>
      <p:ext uri="{BB962C8B-B14F-4D97-AF65-F5344CB8AC3E}">
        <p14:creationId xmlns:p14="http://schemas.microsoft.com/office/powerpoint/2010/main" val="1372220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VIDEO  (~3 minutes)</a:t>
            </a:r>
          </a:p>
          <a:p>
            <a:endParaRPr lang="en-US" sz="2800" dirty="0"/>
          </a:p>
          <a:p>
            <a:r>
              <a:rPr lang="en-US" sz="2800" dirty="0" smtClean="0"/>
              <a:t>They came up with this script all by themselves as a team.   </a:t>
            </a:r>
          </a:p>
          <a:p>
            <a:endParaRPr lang="en-US" sz="2800" dirty="0"/>
          </a:p>
          <a:p>
            <a:r>
              <a:rPr lang="en-US" sz="2800" dirty="0" smtClean="0"/>
              <a:t>The puppets were donated to TFS by a fire department and then ended up in the fire prevention cache.  </a:t>
            </a:r>
            <a:endParaRPr lang="en-US" sz="2800" dirty="0"/>
          </a:p>
        </p:txBody>
      </p:sp>
    </p:spTree>
    <p:extLst>
      <p:ext uri="{BB962C8B-B14F-4D97-AF65-F5344CB8AC3E}">
        <p14:creationId xmlns:p14="http://schemas.microsoft.com/office/powerpoint/2010/main" val="39159674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I didn’t change their script except to take Smokey Bear out of the mix.</a:t>
            </a:r>
            <a:endParaRPr lang="en-US" sz="2800" dirty="0"/>
          </a:p>
        </p:txBody>
      </p:sp>
    </p:spTree>
    <p:extLst>
      <p:ext uri="{BB962C8B-B14F-4D97-AF65-F5344CB8AC3E}">
        <p14:creationId xmlns:p14="http://schemas.microsoft.com/office/powerpoint/2010/main" val="1028814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21132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This “gator rake 3” is planned for December 6.  </a:t>
            </a:r>
            <a:endParaRPr lang="en-US" sz="2000" dirty="0"/>
          </a:p>
        </p:txBody>
      </p:sp>
    </p:spTree>
    <p:extLst>
      <p:ext uri="{BB962C8B-B14F-4D97-AF65-F5344CB8AC3E}">
        <p14:creationId xmlns:p14="http://schemas.microsoft.com/office/powerpoint/2010/main" val="2770721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655638"/>
            <a:ext cx="4618038" cy="3463925"/>
          </a:xfrm>
        </p:spPr>
      </p:sp>
      <p:sp>
        <p:nvSpPr>
          <p:cNvPr id="3" name="Notes Placeholder 2"/>
          <p:cNvSpPr>
            <a:spLocks noGrp="1"/>
          </p:cNvSpPr>
          <p:nvPr>
            <p:ph type="body" idx="1"/>
          </p:nvPr>
        </p:nvSpPr>
        <p:spPr>
          <a:xfrm>
            <a:off x="701040" y="4387136"/>
            <a:ext cx="5997787" cy="4156234"/>
          </a:xfrm>
        </p:spPr>
        <p:txBody>
          <a:bodyPr/>
          <a:lstStyle/>
          <a:p>
            <a:endParaRPr lang="en-US" sz="1600" dirty="0"/>
          </a:p>
        </p:txBody>
      </p:sp>
    </p:spTree>
    <p:extLst>
      <p:ext uri="{BB962C8B-B14F-4D97-AF65-F5344CB8AC3E}">
        <p14:creationId xmlns:p14="http://schemas.microsoft.com/office/powerpoint/2010/main" val="1346748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6585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This lot is at the entrance to a remote subdivision in Etoile, also a Firewise Community.  It could be that this is the first time in America that two Firewise communities work together on a project.  I hope so anyway!</a:t>
            </a:r>
          </a:p>
          <a:p>
            <a:endParaRPr lang="en-US" sz="2000" dirty="0"/>
          </a:p>
          <a:p>
            <a:r>
              <a:rPr lang="en-US" sz="2000" dirty="0" smtClean="0"/>
              <a:t>New World is in a unique location—surrounded on three sides by dense pine plantation and on the fourth side by Lake Sam Rayburn.  Their Emergency Escape Plan includes water rescue!</a:t>
            </a:r>
            <a:endParaRPr lang="en-US" sz="2000" dirty="0"/>
          </a:p>
        </p:txBody>
      </p:sp>
    </p:spTree>
    <p:extLst>
      <p:ext uri="{BB962C8B-B14F-4D97-AF65-F5344CB8AC3E}">
        <p14:creationId xmlns:p14="http://schemas.microsoft.com/office/powerpoint/2010/main" val="27707212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7186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532069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These kids and this program have received recognition nationally via the National Firewise Communities program, through </a:t>
            </a:r>
            <a:r>
              <a:rPr lang="en-US" sz="2400" i="1" dirty="0" err="1"/>
              <a:t>Schooltube</a:t>
            </a:r>
            <a:r>
              <a:rPr lang="en-US" sz="2400" dirty="0"/>
              <a:t>, through the University of Florida case study and now here in Salt Lake. They received local notoriety through media interviews and by the official Resolution presented by the Nacogdoches County Commissioners Court.  It has been a wonderful experience for everyone involved.  One student in an interview put it this way: “you don’t have to be big to make a big difference.”  </a:t>
            </a:r>
          </a:p>
        </p:txBody>
      </p:sp>
    </p:spTree>
    <p:extLst>
      <p:ext uri="{BB962C8B-B14F-4D97-AF65-F5344CB8AC3E}">
        <p14:creationId xmlns:p14="http://schemas.microsoft.com/office/powerpoint/2010/main" val="22029366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You’ve been the </a:t>
            </a:r>
            <a:r>
              <a:rPr lang="en-US" sz="2400" smtClean="0"/>
              <a:t>best 3</a:t>
            </a:r>
            <a:r>
              <a:rPr lang="en-US" sz="2400" baseline="30000" smtClean="0"/>
              <a:t>rd</a:t>
            </a:r>
            <a:r>
              <a:rPr lang="en-US" sz="2400" smtClean="0"/>
              <a:t> grade class I’ve ever had.  </a:t>
            </a:r>
            <a:endParaRPr lang="en-US" sz="2400" dirty="0" smtClean="0"/>
          </a:p>
          <a:p>
            <a:endParaRPr lang="en-US" sz="2400" dirty="0"/>
          </a:p>
          <a:p>
            <a:r>
              <a:rPr lang="en-US" sz="2400" dirty="0" smtClean="0"/>
              <a:t>Copy of Case study for your perusal.  </a:t>
            </a:r>
            <a:endParaRPr lang="en-US" sz="2400" dirty="0"/>
          </a:p>
        </p:txBody>
      </p:sp>
    </p:spTree>
    <p:extLst>
      <p:ext uri="{BB962C8B-B14F-4D97-AF65-F5344CB8AC3E}">
        <p14:creationId xmlns:p14="http://schemas.microsoft.com/office/powerpoint/2010/main" val="1425995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smtClean="0"/>
          </a:p>
          <a:p>
            <a:endParaRPr lang="en-US" sz="1800" dirty="0"/>
          </a:p>
          <a:p>
            <a:r>
              <a:rPr lang="en-US" sz="1800" dirty="0" smtClean="0"/>
              <a:t>After watching a short video about Firewise, the first school board was formed.</a:t>
            </a:r>
          </a:p>
          <a:p>
            <a:endParaRPr lang="en-US" sz="1800" dirty="0"/>
          </a:p>
          <a:p>
            <a:r>
              <a:rPr lang="en-US" sz="1800" dirty="0" smtClean="0"/>
              <a:t>They were hand picked, kids that may not always get to be in the limelight.</a:t>
            </a:r>
            <a:endParaRPr lang="en-US" sz="1800" dirty="0"/>
          </a:p>
        </p:txBody>
      </p:sp>
    </p:spTree>
    <p:extLst>
      <p:ext uri="{BB962C8B-B14F-4D97-AF65-F5344CB8AC3E}">
        <p14:creationId xmlns:p14="http://schemas.microsoft.com/office/powerpoint/2010/main" val="3557806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Son of a retired USDA firefighter.</a:t>
            </a:r>
            <a:endParaRPr lang="en-US" sz="2400" dirty="0"/>
          </a:p>
        </p:txBody>
      </p:sp>
    </p:spTree>
    <p:extLst>
      <p:ext uri="{BB962C8B-B14F-4D97-AF65-F5344CB8AC3E}">
        <p14:creationId xmlns:p14="http://schemas.microsoft.com/office/powerpoint/2010/main" val="477791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33251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28935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4091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374667-8DAD-4AC9-AC6C-9BD5A36BEA0A}" type="datetimeFigureOut">
              <a:rPr lang="en-US" smtClean="0"/>
              <a:t>11/22/2013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2D9DA-D448-43C9-978F-E6E13DBD16ED}" type="slidenum">
              <a:rPr lang="en-US" smtClean="0"/>
              <a:t>‹#›</a:t>
            </a:fld>
            <a:endParaRPr lang="en-US"/>
          </a:p>
        </p:txBody>
      </p:sp>
    </p:spTree>
    <p:extLst>
      <p:ext uri="{BB962C8B-B14F-4D97-AF65-F5344CB8AC3E}">
        <p14:creationId xmlns:p14="http://schemas.microsoft.com/office/powerpoint/2010/main" val="3271831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374667-8DAD-4AC9-AC6C-9BD5A36BEA0A}" type="datetimeFigureOut">
              <a:rPr lang="en-US" smtClean="0"/>
              <a:t>11/22/2013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2D9DA-D448-43C9-978F-E6E13DBD16ED}" type="slidenum">
              <a:rPr lang="en-US" smtClean="0"/>
              <a:t>‹#›</a:t>
            </a:fld>
            <a:endParaRPr lang="en-US"/>
          </a:p>
        </p:txBody>
      </p:sp>
    </p:spTree>
    <p:extLst>
      <p:ext uri="{BB962C8B-B14F-4D97-AF65-F5344CB8AC3E}">
        <p14:creationId xmlns:p14="http://schemas.microsoft.com/office/powerpoint/2010/main" val="361506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374667-8DAD-4AC9-AC6C-9BD5A36BEA0A}" type="datetimeFigureOut">
              <a:rPr lang="en-US" smtClean="0"/>
              <a:t>11/22/2013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2D9DA-D448-43C9-978F-E6E13DBD16ED}" type="slidenum">
              <a:rPr lang="en-US" smtClean="0"/>
              <a:t>‹#›</a:t>
            </a:fld>
            <a:endParaRPr lang="en-US"/>
          </a:p>
        </p:txBody>
      </p:sp>
    </p:spTree>
    <p:extLst>
      <p:ext uri="{BB962C8B-B14F-4D97-AF65-F5344CB8AC3E}">
        <p14:creationId xmlns:p14="http://schemas.microsoft.com/office/powerpoint/2010/main" val="358635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374667-8DAD-4AC9-AC6C-9BD5A36BEA0A}" type="datetimeFigureOut">
              <a:rPr lang="en-US" smtClean="0"/>
              <a:t>11/22/2013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2D9DA-D448-43C9-978F-E6E13DBD16ED}" type="slidenum">
              <a:rPr lang="en-US" smtClean="0"/>
              <a:t>‹#›</a:t>
            </a:fld>
            <a:endParaRPr lang="en-US"/>
          </a:p>
        </p:txBody>
      </p:sp>
    </p:spTree>
    <p:extLst>
      <p:ext uri="{BB962C8B-B14F-4D97-AF65-F5344CB8AC3E}">
        <p14:creationId xmlns:p14="http://schemas.microsoft.com/office/powerpoint/2010/main" val="251780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374667-8DAD-4AC9-AC6C-9BD5A36BEA0A}" type="datetimeFigureOut">
              <a:rPr lang="en-US" smtClean="0"/>
              <a:t>11/22/2013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2D9DA-D448-43C9-978F-E6E13DBD16ED}" type="slidenum">
              <a:rPr lang="en-US" smtClean="0"/>
              <a:t>‹#›</a:t>
            </a:fld>
            <a:endParaRPr lang="en-US"/>
          </a:p>
        </p:txBody>
      </p:sp>
    </p:spTree>
    <p:extLst>
      <p:ext uri="{BB962C8B-B14F-4D97-AF65-F5344CB8AC3E}">
        <p14:creationId xmlns:p14="http://schemas.microsoft.com/office/powerpoint/2010/main" val="1752450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374667-8DAD-4AC9-AC6C-9BD5A36BEA0A}" type="datetimeFigureOut">
              <a:rPr lang="en-US" smtClean="0"/>
              <a:t>11/22/2013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2D9DA-D448-43C9-978F-E6E13DBD16ED}" type="slidenum">
              <a:rPr lang="en-US" smtClean="0"/>
              <a:t>‹#›</a:t>
            </a:fld>
            <a:endParaRPr lang="en-US"/>
          </a:p>
        </p:txBody>
      </p:sp>
    </p:spTree>
    <p:extLst>
      <p:ext uri="{BB962C8B-B14F-4D97-AF65-F5344CB8AC3E}">
        <p14:creationId xmlns:p14="http://schemas.microsoft.com/office/powerpoint/2010/main" val="1034396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374667-8DAD-4AC9-AC6C-9BD5A36BEA0A}" type="datetimeFigureOut">
              <a:rPr lang="en-US" smtClean="0"/>
              <a:t>11/22/2013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B2D9DA-D448-43C9-978F-E6E13DBD16ED}" type="slidenum">
              <a:rPr lang="en-US" smtClean="0"/>
              <a:t>‹#›</a:t>
            </a:fld>
            <a:endParaRPr lang="en-US"/>
          </a:p>
        </p:txBody>
      </p:sp>
    </p:spTree>
    <p:extLst>
      <p:ext uri="{BB962C8B-B14F-4D97-AF65-F5344CB8AC3E}">
        <p14:creationId xmlns:p14="http://schemas.microsoft.com/office/powerpoint/2010/main" val="3769143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374667-8DAD-4AC9-AC6C-9BD5A36BEA0A}" type="datetimeFigureOut">
              <a:rPr lang="en-US" smtClean="0"/>
              <a:t>11/22/2013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B2D9DA-D448-43C9-978F-E6E13DBD16ED}" type="slidenum">
              <a:rPr lang="en-US" smtClean="0"/>
              <a:t>‹#›</a:t>
            </a:fld>
            <a:endParaRPr lang="en-US"/>
          </a:p>
        </p:txBody>
      </p:sp>
    </p:spTree>
    <p:extLst>
      <p:ext uri="{BB962C8B-B14F-4D97-AF65-F5344CB8AC3E}">
        <p14:creationId xmlns:p14="http://schemas.microsoft.com/office/powerpoint/2010/main" val="3680011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74667-8DAD-4AC9-AC6C-9BD5A36BEA0A}" type="datetimeFigureOut">
              <a:rPr lang="en-US" smtClean="0"/>
              <a:t>11/22/2013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B2D9DA-D448-43C9-978F-E6E13DBD16ED}" type="slidenum">
              <a:rPr lang="en-US" smtClean="0"/>
              <a:t>‹#›</a:t>
            </a:fld>
            <a:endParaRPr lang="en-US"/>
          </a:p>
        </p:txBody>
      </p:sp>
    </p:spTree>
    <p:extLst>
      <p:ext uri="{BB962C8B-B14F-4D97-AF65-F5344CB8AC3E}">
        <p14:creationId xmlns:p14="http://schemas.microsoft.com/office/powerpoint/2010/main" val="3099458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374667-8DAD-4AC9-AC6C-9BD5A36BEA0A}" type="datetimeFigureOut">
              <a:rPr lang="en-US" smtClean="0"/>
              <a:t>11/22/2013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2D9DA-D448-43C9-978F-E6E13DBD16ED}" type="slidenum">
              <a:rPr lang="en-US" smtClean="0"/>
              <a:t>‹#›</a:t>
            </a:fld>
            <a:endParaRPr lang="en-US"/>
          </a:p>
        </p:txBody>
      </p:sp>
    </p:spTree>
    <p:extLst>
      <p:ext uri="{BB962C8B-B14F-4D97-AF65-F5344CB8AC3E}">
        <p14:creationId xmlns:p14="http://schemas.microsoft.com/office/powerpoint/2010/main" val="3616617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374667-8DAD-4AC9-AC6C-9BD5A36BEA0A}" type="datetimeFigureOut">
              <a:rPr lang="en-US" smtClean="0"/>
              <a:t>11/22/2013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2D9DA-D448-43C9-978F-E6E13DBD16ED}" type="slidenum">
              <a:rPr lang="en-US" smtClean="0"/>
              <a:t>‹#›</a:t>
            </a:fld>
            <a:endParaRPr lang="en-US"/>
          </a:p>
        </p:txBody>
      </p:sp>
    </p:spTree>
    <p:extLst>
      <p:ext uri="{BB962C8B-B14F-4D97-AF65-F5344CB8AC3E}">
        <p14:creationId xmlns:p14="http://schemas.microsoft.com/office/powerpoint/2010/main" val="2479192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374667-8DAD-4AC9-AC6C-9BD5A36BEA0A}" type="datetimeFigureOut">
              <a:rPr lang="en-US" smtClean="0"/>
              <a:t>11/22/2013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2D9DA-D448-43C9-978F-E6E13DBD16ED}" type="slidenum">
              <a:rPr lang="en-US" smtClean="0"/>
              <a:t>‹#›</a:t>
            </a:fld>
            <a:endParaRPr lang="en-US"/>
          </a:p>
        </p:txBody>
      </p:sp>
    </p:spTree>
    <p:extLst>
      <p:ext uri="{BB962C8B-B14F-4D97-AF65-F5344CB8AC3E}">
        <p14:creationId xmlns:p14="http://schemas.microsoft.com/office/powerpoint/2010/main" val="246260528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1470025"/>
          </a:xfrm>
        </p:spPr>
        <p:txBody>
          <a:bodyPr>
            <a:normAutofit/>
          </a:bodyPr>
          <a:lstStyle/>
          <a:p>
            <a:r>
              <a:rPr lang="en-US" sz="5400" dirty="0" smtClean="0"/>
              <a:t>From Scared to Prepared:</a:t>
            </a:r>
            <a:endParaRPr lang="en-US" sz="5400" dirty="0"/>
          </a:p>
        </p:txBody>
      </p:sp>
      <p:sp>
        <p:nvSpPr>
          <p:cNvPr id="3" name="Subtitle 2"/>
          <p:cNvSpPr>
            <a:spLocks noGrp="1"/>
          </p:cNvSpPr>
          <p:nvPr>
            <p:ph type="subTitle" idx="1"/>
          </p:nvPr>
        </p:nvSpPr>
        <p:spPr>
          <a:xfrm>
            <a:off x="1371600" y="2362200"/>
            <a:ext cx="6400800" cy="1752600"/>
          </a:xfrm>
        </p:spPr>
        <p:txBody>
          <a:bodyPr>
            <a:normAutofit/>
          </a:bodyPr>
          <a:lstStyle/>
          <a:p>
            <a:r>
              <a:rPr lang="en-US" sz="4400" dirty="0" smtClean="0"/>
              <a:t>How a school in East Texas became Firewise</a:t>
            </a:r>
            <a:endParaRPr lang="en-US" sz="4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6310" y="4531312"/>
            <a:ext cx="3235890" cy="1143000"/>
          </a:xfrm>
          <a:prstGeom prst="rect">
            <a:avLst/>
          </a:prstGeom>
        </p:spPr>
      </p:pic>
    </p:spTree>
    <p:extLst>
      <p:ext uri="{BB962C8B-B14F-4D97-AF65-F5344CB8AC3E}">
        <p14:creationId xmlns:p14="http://schemas.microsoft.com/office/powerpoint/2010/main" val="39363999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9014" y="152400"/>
            <a:ext cx="8305800" cy="6124754"/>
          </a:xfrm>
          <a:prstGeom prst="rect">
            <a:avLst/>
          </a:prstGeom>
          <a:noFill/>
        </p:spPr>
        <p:txBody>
          <a:bodyPr wrap="square" rtlCol="0">
            <a:spAutoFit/>
          </a:bodyPr>
          <a:lstStyle/>
          <a:p>
            <a:endParaRPr lang="en-US" sz="800" dirty="0" smtClean="0"/>
          </a:p>
          <a:p>
            <a:endParaRPr lang="en-US" sz="2800" dirty="0"/>
          </a:p>
          <a:p>
            <a:endParaRPr lang="en-US" sz="2800" dirty="0" smtClean="0"/>
          </a:p>
          <a:p>
            <a:r>
              <a:rPr lang="en-US" sz="2800" dirty="0" smtClean="0">
                <a:solidFill>
                  <a:srgbClr val="00B050"/>
                </a:solidFill>
                <a:latin typeface="Hurry Up" panose="02000400000000000000" pitchFamily="2" charset="0"/>
              </a:rPr>
              <a:t>  </a:t>
            </a:r>
            <a:r>
              <a:rPr lang="en-US" sz="8800" dirty="0" smtClean="0">
                <a:solidFill>
                  <a:srgbClr val="00B050"/>
                </a:solidFill>
                <a:latin typeface="Hurry Up" panose="02000400000000000000" pitchFamily="2" charset="0"/>
              </a:rPr>
              <a:t>Go Gators!</a:t>
            </a:r>
            <a:endParaRPr lang="en-US" sz="8000" dirty="0" smtClean="0">
              <a:solidFill>
                <a:srgbClr val="00B050"/>
              </a:solidFill>
              <a:latin typeface="Hurry Up" panose="02000400000000000000" pitchFamily="2" charset="0"/>
            </a:endParaRPr>
          </a:p>
          <a:p>
            <a:endParaRPr lang="en-US" sz="2800" dirty="0" smtClean="0"/>
          </a:p>
          <a:p>
            <a:endParaRPr lang="en-US" sz="2800" dirty="0" smtClean="0"/>
          </a:p>
          <a:p>
            <a:endParaRPr lang="en-US" sz="2800" dirty="0" smtClean="0"/>
          </a:p>
          <a:p>
            <a:endParaRPr lang="en-US" sz="2800" dirty="0"/>
          </a:p>
          <a:p>
            <a:r>
              <a:rPr lang="en-US" sz="3200" dirty="0" smtClean="0"/>
              <a:t>The next project involved hard work: students, parents, teachers, the Texas Forest Service and </a:t>
            </a:r>
            <a:r>
              <a:rPr lang="en-US" sz="3200" i="1" dirty="0" smtClean="0"/>
              <a:t>Keep Nacogdoches Beautiful </a:t>
            </a:r>
            <a:r>
              <a:rPr lang="en-US" sz="3200" dirty="0" smtClean="0"/>
              <a:t>became involved in the first “Great Gator Rake”.</a:t>
            </a:r>
            <a:endParaRPr lang="en-US" sz="3200" dirty="0"/>
          </a:p>
        </p:txBody>
      </p:sp>
      <p:pic>
        <p:nvPicPr>
          <p:cNvPr id="1026" name="Picture 2" descr="C:\Users\jamen\AppData\Local\Microsoft\Windows\Temporary Internet Files\Content.IE5\AXBXEH0C\MC90019216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570301">
            <a:off x="4765969" y="2030053"/>
            <a:ext cx="3809002" cy="202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78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amen\Documents\2013 A B&amp;B\1424 Group bac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801" y="1651155"/>
            <a:ext cx="7121283" cy="47496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76400" y="266160"/>
            <a:ext cx="5791200" cy="1384995"/>
          </a:xfrm>
          <a:prstGeom prst="rect">
            <a:avLst/>
          </a:prstGeom>
          <a:noFill/>
        </p:spPr>
        <p:txBody>
          <a:bodyPr wrap="square" rtlCol="0">
            <a:spAutoFit/>
          </a:bodyPr>
          <a:lstStyle/>
          <a:p>
            <a:pPr algn="ctr"/>
            <a:r>
              <a:rPr lang="en-US" sz="2800" dirty="0" smtClean="0"/>
              <a:t>Participants were given t-shirts with the Great Gator Rake on the front and the Texas Firewise logo on the back!</a:t>
            </a:r>
            <a:endParaRPr lang="en-US" sz="2800" dirty="0"/>
          </a:p>
        </p:txBody>
      </p:sp>
    </p:spTree>
    <p:extLst>
      <p:ext uri="{BB962C8B-B14F-4D97-AF65-F5344CB8AC3E}">
        <p14:creationId xmlns:p14="http://schemas.microsoft.com/office/powerpoint/2010/main" val="15471705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jamen\Documents\2013 A B&amp;B\2537 Eberlan's crew rak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429000"/>
            <a:ext cx="76200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jamen\Documents\2013 A B&amp;B\1439 Eberlan's cr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81000"/>
            <a:ext cx="6402597"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14730" y="685800"/>
            <a:ext cx="3028950" cy="2308324"/>
          </a:xfrm>
          <a:prstGeom prst="rect">
            <a:avLst/>
          </a:prstGeom>
          <a:noFill/>
        </p:spPr>
        <p:txBody>
          <a:bodyPr wrap="square" rtlCol="0">
            <a:spAutoFit/>
          </a:bodyPr>
          <a:lstStyle/>
          <a:p>
            <a:r>
              <a:rPr lang="en-US" sz="2400" dirty="0" smtClean="0"/>
              <a:t>Everyone worked very hard that day, cleaning up around three homes,  making them safer from the threat of wildfire.</a:t>
            </a:r>
            <a:endParaRPr lang="en-US" sz="2400" dirty="0"/>
          </a:p>
        </p:txBody>
      </p:sp>
    </p:spTree>
    <p:extLst>
      <p:ext uri="{BB962C8B-B14F-4D97-AF65-F5344CB8AC3E}">
        <p14:creationId xmlns:p14="http://schemas.microsoft.com/office/powerpoint/2010/main" val="38424290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men\Documents\1 Firewise\Etoile\Great Gator Rake\1446 af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533680"/>
            <a:ext cx="5410200" cy="405835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amen\Documents\1 Firewise\Etoile\Great Gator Rake\1445 befo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604" y="228600"/>
            <a:ext cx="5028996" cy="3354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57800" y="228600"/>
            <a:ext cx="2286000" cy="523220"/>
          </a:xfrm>
          <a:prstGeom prst="rect">
            <a:avLst/>
          </a:prstGeom>
          <a:noFill/>
        </p:spPr>
        <p:txBody>
          <a:bodyPr wrap="square" rtlCol="0">
            <a:spAutoFit/>
          </a:bodyPr>
          <a:lstStyle/>
          <a:p>
            <a:r>
              <a:rPr lang="en-US" sz="2800" b="1" dirty="0" smtClean="0"/>
              <a:t>BEFORE</a:t>
            </a:r>
            <a:endParaRPr lang="en-US" sz="2800" b="1" dirty="0"/>
          </a:p>
        </p:txBody>
      </p:sp>
      <p:sp>
        <p:nvSpPr>
          <p:cNvPr id="5" name="TextBox 4"/>
          <p:cNvSpPr txBox="1"/>
          <p:nvPr/>
        </p:nvSpPr>
        <p:spPr>
          <a:xfrm>
            <a:off x="2286000" y="6055843"/>
            <a:ext cx="2286000" cy="523220"/>
          </a:xfrm>
          <a:prstGeom prst="rect">
            <a:avLst/>
          </a:prstGeom>
          <a:noFill/>
        </p:spPr>
        <p:txBody>
          <a:bodyPr wrap="square" rtlCol="0">
            <a:spAutoFit/>
          </a:bodyPr>
          <a:lstStyle/>
          <a:p>
            <a:r>
              <a:rPr lang="en-US" sz="2800" b="1" dirty="0" smtClean="0"/>
              <a:t>AFTER</a:t>
            </a:r>
            <a:endParaRPr lang="en-US" sz="2800" b="1" dirty="0"/>
          </a:p>
        </p:txBody>
      </p:sp>
    </p:spTree>
    <p:extLst>
      <p:ext uri="{BB962C8B-B14F-4D97-AF65-F5344CB8AC3E}">
        <p14:creationId xmlns:p14="http://schemas.microsoft.com/office/powerpoint/2010/main" val="18855796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amen\Documents\2013 A B&amp;B\2525 KNB Buzz Dut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764" y="533400"/>
            <a:ext cx="8796715"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6713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amen\Documents\2013 A B&amp;B\2576 Smokey and ki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39662"/>
            <a:ext cx="9372600" cy="308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5089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496902"/>
            <a:ext cx="8153400" cy="584775"/>
          </a:xfrm>
          <a:prstGeom prst="rect">
            <a:avLst/>
          </a:prstGeom>
          <a:noFill/>
        </p:spPr>
        <p:txBody>
          <a:bodyPr wrap="square" rtlCol="0">
            <a:spAutoFit/>
          </a:bodyPr>
          <a:lstStyle/>
          <a:p>
            <a:pPr algn="ctr"/>
            <a:r>
              <a:rPr lang="en-US" sz="3200" dirty="0" smtClean="0"/>
              <a:t>The second Firewise school board </a:t>
            </a:r>
            <a:r>
              <a:rPr lang="en-US" sz="3200" dirty="0"/>
              <a:t>(</a:t>
            </a:r>
            <a:r>
              <a:rPr lang="en-US" sz="3200" dirty="0" smtClean="0"/>
              <a:t>2009-2010)</a:t>
            </a:r>
            <a:endParaRPr lang="en-US" sz="3200" dirty="0"/>
          </a:p>
        </p:txBody>
      </p:sp>
      <p:pic>
        <p:nvPicPr>
          <p:cNvPr id="6147" name="Picture 3" descr="C:\Users\jamen\Documents\2013 A B&amp;B\9602 2010 Firewise Gro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3363"/>
            <a:ext cx="8153400" cy="5004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8094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 y="969523"/>
            <a:ext cx="2743200" cy="5262979"/>
          </a:xfrm>
          <a:prstGeom prst="rect">
            <a:avLst/>
          </a:prstGeom>
          <a:noFill/>
        </p:spPr>
        <p:txBody>
          <a:bodyPr wrap="square" rtlCol="0">
            <a:spAutoFit/>
          </a:bodyPr>
          <a:lstStyle/>
          <a:p>
            <a:r>
              <a:rPr lang="en-US" sz="2800" dirty="0" smtClean="0"/>
              <a:t>At a school “swamp fest”, we put up a display with Firewise materials.  </a:t>
            </a:r>
            <a:r>
              <a:rPr lang="en-US" sz="2800" dirty="0"/>
              <a:t>H</a:t>
            </a:r>
            <a:r>
              <a:rPr lang="en-US" sz="2800" dirty="0" smtClean="0"/>
              <a:t>ere a student  rakes leaves away from her burn barrel and talks about what other hazards are present.  </a:t>
            </a:r>
            <a:endParaRPr lang="en-US" sz="2800" dirty="0"/>
          </a:p>
        </p:txBody>
      </p:sp>
    </p:spTree>
    <p:extLst>
      <p:ext uri="{BB962C8B-B14F-4D97-AF65-F5344CB8AC3E}">
        <p14:creationId xmlns:p14="http://schemas.microsoft.com/office/powerpoint/2010/main" val="730043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5899666"/>
            <a:ext cx="7467600" cy="461665"/>
          </a:xfrm>
          <a:prstGeom prst="rect">
            <a:avLst/>
          </a:prstGeom>
          <a:noFill/>
        </p:spPr>
        <p:txBody>
          <a:bodyPr wrap="square" rtlCol="0">
            <a:spAutoFit/>
          </a:bodyPr>
          <a:lstStyle/>
          <a:p>
            <a:pPr algn="ctr"/>
            <a:r>
              <a:rPr lang="en-US" sz="2400" dirty="0" smtClean="0"/>
              <a:t>The Firewise school board (2010-2011)</a:t>
            </a:r>
            <a:endParaRPr lang="en-US" sz="2400" dirty="0"/>
          </a:p>
        </p:txBody>
      </p:sp>
      <p:pic>
        <p:nvPicPr>
          <p:cNvPr id="2050" name="Picture 2" descr="C:\Users\jamen\Documents\2013 A B&amp;B\1578 2011 Etoile Firewise 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8281615" cy="5518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8292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jamen\Documents\2013 A B&amp;B\IMG_00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40400" cy="43053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jamen\Documents\2013 A B&amp;B\3124 Poster Winners and Priz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276600"/>
            <a:ext cx="5369703"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6243" y="3506771"/>
            <a:ext cx="3276600" cy="461665"/>
          </a:xfrm>
          <a:prstGeom prst="rect">
            <a:avLst/>
          </a:prstGeom>
          <a:noFill/>
        </p:spPr>
        <p:txBody>
          <a:bodyPr wrap="square" rtlCol="0">
            <a:spAutoFit/>
          </a:bodyPr>
          <a:lstStyle/>
          <a:p>
            <a:r>
              <a:rPr lang="en-US" sz="2400" b="1" dirty="0" smtClean="0">
                <a:solidFill>
                  <a:schemeClr val="bg1"/>
                </a:solidFill>
              </a:rPr>
              <a:t>Poster contest entrants.</a:t>
            </a:r>
            <a:endParaRPr lang="en-US" sz="2400" b="1" dirty="0">
              <a:solidFill>
                <a:schemeClr val="bg1"/>
              </a:solidFill>
            </a:endParaRPr>
          </a:p>
        </p:txBody>
      </p:sp>
      <p:sp>
        <p:nvSpPr>
          <p:cNvPr id="3" name="TextBox 2"/>
          <p:cNvSpPr txBox="1"/>
          <p:nvPr/>
        </p:nvSpPr>
        <p:spPr>
          <a:xfrm>
            <a:off x="6172200" y="6273225"/>
            <a:ext cx="2362200" cy="584775"/>
          </a:xfrm>
          <a:prstGeom prst="rect">
            <a:avLst/>
          </a:prstGeom>
          <a:noFill/>
        </p:spPr>
        <p:txBody>
          <a:bodyPr wrap="square" rtlCol="0">
            <a:spAutoFit/>
          </a:bodyPr>
          <a:lstStyle/>
          <a:p>
            <a:r>
              <a:rPr lang="en-US" sz="3200" b="1" dirty="0" smtClean="0">
                <a:solidFill>
                  <a:schemeClr val="bg1"/>
                </a:solidFill>
              </a:rPr>
              <a:t>WINNERS</a:t>
            </a:r>
            <a:r>
              <a:rPr lang="en-US" sz="3200" dirty="0" smtClean="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830675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28600"/>
            <a:ext cx="5831362" cy="270958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3107180"/>
            <a:ext cx="5334000" cy="3438692"/>
          </a:xfrm>
          <a:prstGeom prst="rect">
            <a:avLst/>
          </a:prstGeom>
        </p:spPr>
      </p:pic>
    </p:spTree>
    <p:extLst>
      <p:ext uri="{BB962C8B-B14F-4D97-AF65-F5344CB8AC3E}">
        <p14:creationId xmlns:p14="http://schemas.microsoft.com/office/powerpoint/2010/main" val="40764812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amen\Documents\2013 A B&amp;B\IMG_76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8718550" cy="58082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6096000"/>
            <a:ext cx="8458200" cy="400110"/>
          </a:xfrm>
          <a:prstGeom prst="rect">
            <a:avLst/>
          </a:prstGeom>
          <a:noFill/>
        </p:spPr>
        <p:txBody>
          <a:bodyPr wrap="square" rtlCol="0">
            <a:spAutoFit/>
          </a:bodyPr>
          <a:lstStyle/>
          <a:p>
            <a:r>
              <a:rPr lang="en-US" sz="2000" dirty="0" smtClean="0"/>
              <a:t>Local TV station interviewed students about Firewise and their poster contest. </a:t>
            </a:r>
            <a:endParaRPr lang="en-US" sz="2000" dirty="0"/>
          </a:p>
        </p:txBody>
      </p:sp>
    </p:spTree>
    <p:extLst>
      <p:ext uri="{BB962C8B-B14F-4D97-AF65-F5344CB8AC3E}">
        <p14:creationId xmlns:p14="http://schemas.microsoft.com/office/powerpoint/2010/main" val="21819842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378767"/>
            <a:ext cx="6858000" cy="830997"/>
          </a:xfrm>
          <a:prstGeom prst="rect">
            <a:avLst/>
          </a:prstGeom>
          <a:noFill/>
        </p:spPr>
        <p:txBody>
          <a:bodyPr wrap="square" rtlCol="0">
            <a:spAutoFit/>
          </a:bodyPr>
          <a:lstStyle/>
          <a:p>
            <a:r>
              <a:rPr lang="en-US" sz="2400" dirty="0" smtClean="0"/>
              <a:t>Nacogdoches County Commissioners Court, 2011 Court</a:t>
            </a:r>
            <a:endParaRPr lang="en-US" sz="2400" dirty="0"/>
          </a:p>
        </p:txBody>
      </p:sp>
      <p:pic>
        <p:nvPicPr>
          <p:cNvPr id="3074" name="Picture 2" descr="C:\Users\jamen\Documents\2013 A B&amp;B\Commissioners%20cou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40432"/>
            <a:ext cx="6858000" cy="4838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3336" y="5710555"/>
            <a:ext cx="8229600" cy="830997"/>
          </a:xfrm>
          <a:prstGeom prst="rect">
            <a:avLst/>
          </a:prstGeom>
          <a:noFill/>
        </p:spPr>
        <p:txBody>
          <a:bodyPr wrap="square" rtlCol="0">
            <a:spAutoFit/>
          </a:bodyPr>
          <a:lstStyle/>
          <a:p>
            <a:pPr algn="ctr"/>
            <a:r>
              <a:rPr lang="en-US" sz="2400" dirty="0" smtClean="0"/>
              <a:t>Etoile’s Firewise school board was honored with a resolution endorsing Etoile ISD as a Firewise Community!</a:t>
            </a:r>
            <a:endParaRPr lang="en-US" sz="2400" dirty="0"/>
          </a:p>
        </p:txBody>
      </p:sp>
    </p:spTree>
    <p:extLst>
      <p:ext uri="{BB962C8B-B14F-4D97-AF65-F5344CB8AC3E}">
        <p14:creationId xmlns:p14="http://schemas.microsoft.com/office/powerpoint/2010/main" val="33787836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57201"/>
            <a:ext cx="5841248" cy="7486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Line Callout 2 1"/>
          <p:cNvSpPr/>
          <p:nvPr/>
        </p:nvSpPr>
        <p:spPr>
          <a:xfrm>
            <a:off x="5562600" y="533400"/>
            <a:ext cx="2895600" cy="5867400"/>
          </a:xfrm>
          <a:prstGeom prst="borderCallout2">
            <a:avLst>
              <a:gd name="adj1" fmla="val 18589"/>
              <a:gd name="adj2" fmla="val -1171"/>
              <a:gd name="adj3" fmla="val 18750"/>
              <a:gd name="adj4" fmla="val -16667"/>
              <a:gd name="adj5" fmla="val 13779"/>
              <a:gd name="adj6" fmla="val -255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A RESOLUTION OF NACOGDOCHES COUNTY COMMISSIONERS COURT ENDORSING ETOILE ISD AS A FIREWISE COMMUNITY.</a:t>
            </a:r>
          </a:p>
          <a:p>
            <a:pPr algn="ctr"/>
            <a:r>
              <a:rPr lang="en-US" sz="2400" dirty="0" smtClean="0"/>
              <a:t>…declares the Etoile Students’ Firewise program to be an asset to the community and citizens of Nacogdoches County.</a:t>
            </a:r>
            <a:endParaRPr lang="en-US" sz="2400" dirty="0"/>
          </a:p>
        </p:txBody>
      </p:sp>
    </p:spTree>
    <p:extLst>
      <p:ext uri="{BB962C8B-B14F-4D97-AF65-F5344CB8AC3E}">
        <p14:creationId xmlns:p14="http://schemas.microsoft.com/office/powerpoint/2010/main" val="31341666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jamen\Documents\2013 A B&amp;B\IMG_76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98" y="1047992"/>
            <a:ext cx="8111402" cy="54099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9198" y="304800"/>
            <a:ext cx="8111402" cy="707886"/>
          </a:xfrm>
          <a:prstGeom prst="rect">
            <a:avLst/>
          </a:prstGeom>
          <a:noFill/>
        </p:spPr>
        <p:txBody>
          <a:bodyPr wrap="square" rtlCol="0">
            <a:spAutoFit/>
          </a:bodyPr>
          <a:lstStyle/>
          <a:p>
            <a:r>
              <a:rPr lang="en-US" sz="2000" dirty="0" smtClean="0"/>
              <a:t>University of Florida researchers came to Etoile to interview the students about their Firewise involvement.</a:t>
            </a:r>
            <a:endParaRPr lang="en-US" sz="2000" dirty="0"/>
          </a:p>
        </p:txBody>
      </p:sp>
    </p:spTree>
    <p:extLst>
      <p:ext uri="{BB962C8B-B14F-4D97-AF65-F5344CB8AC3E}">
        <p14:creationId xmlns:p14="http://schemas.microsoft.com/office/powerpoint/2010/main" val="14589716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jamen\Documents\1 Firewise\Etoile\2011 2012 Etoile Firewise\Cleanup Day 2011\7703 Cleanup Cr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81" y="457200"/>
            <a:ext cx="8943238" cy="6159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23900" y="457200"/>
            <a:ext cx="7696200" cy="1569660"/>
          </a:xfrm>
          <a:prstGeom prst="rect">
            <a:avLst/>
          </a:prstGeom>
          <a:noFill/>
        </p:spPr>
        <p:txBody>
          <a:bodyPr wrap="square" rtlCol="0">
            <a:spAutoFit/>
          </a:bodyPr>
          <a:lstStyle/>
          <a:p>
            <a:r>
              <a:rPr lang="en-US" sz="2400" dirty="0" smtClean="0">
                <a:solidFill>
                  <a:schemeClr val="bg1"/>
                </a:solidFill>
              </a:rPr>
              <a:t>University of Florida researchers were able to participate in the 2</a:t>
            </a:r>
            <a:r>
              <a:rPr lang="en-US" sz="2400" baseline="30000" dirty="0" smtClean="0">
                <a:solidFill>
                  <a:schemeClr val="bg1"/>
                </a:solidFill>
              </a:rPr>
              <a:t>nd</a:t>
            </a:r>
            <a:r>
              <a:rPr lang="en-US" sz="2400" dirty="0" smtClean="0">
                <a:solidFill>
                  <a:schemeClr val="bg1"/>
                </a:solidFill>
              </a:rPr>
              <a:t> Great Gator Rake, as were firefighters from the Texas Forest Service and an engine crew from Idaho who were in East Texas helping with the historic 2011 fire season.  </a:t>
            </a:r>
            <a:endParaRPr lang="en-US" sz="2400" dirty="0">
              <a:solidFill>
                <a:schemeClr val="bg1"/>
              </a:solidFill>
            </a:endParaRPr>
          </a:p>
        </p:txBody>
      </p:sp>
    </p:spTree>
    <p:extLst>
      <p:ext uri="{BB962C8B-B14F-4D97-AF65-F5344CB8AC3E}">
        <p14:creationId xmlns:p14="http://schemas.microsoft.com/office/powerpoint/2010/main" val="18470588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amen\Documents\2013 A B&amp;B\med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304800"/>
            <a:ext cx="8621535" cy="5257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799" y="5867400"/>
            <a:ext cx="8621535" cy="830997"/>
          </a:xfrm>
          <a:prstGeom prst="rect">
            <a:avLst/>
          </a:prstGeom>
          <a:noFill/>
        </p:spPr>
        <p:txBody>
          <a:bodyPr wrap="square" rtlCol="0">
            <a:spAutoFit/>
          </a:bodyPr>
          <a:lstStyle/>
          <a:p>
            <a:pPr algn="ctr"/>
            <a:r>
              <a:rPr lang="en-US" sz="2400" dirty="0" smtClean="0"/>
              <a:t>The kids got even more media attention for the second Great Gator Rake—both TV and newspapers were there.</a:t>
            </a:r>
            <a:endParaRPr lang="en-US" sz="2400" dirty="0"/>
          </a:p>
        </p:txBody>
      </p:sp>
    </p:spTree>
    <p:extLst>
      <p:ext uri="{BB962C8B-B14F-4D97-AF65-F5344CB8AC3E}">
        <p14:creationId xmlns:p14="http://schemas.microsoft.com/office/powerpoint/2010/main" val="28206560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200"/>
            <a:ext cx="9829800" cy="655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42724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amen\Documents\2013 A B&amp;B\IMG_69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467850" cy="631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5783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amen\Documents\2013 A B&amp;B\Homeown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98748"/>
            <a:ext cx="4795105" cy="7194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57800" y="336150"/>
            <a:ext cx="2860895" cy="5262979"/>
          </a:xfrm>
          <a:prstGeom prst="rect">
            <a:avLst/>
          </a:prstGeom>
          <a:noFill/>
        </p:spPr>
        <p:txBody>
          <a:bodyPr wrap="square" rtlCol="0">
            <a:spAutoFit/>
          </a:bodyPr>
          <a:lstStyle/>
          <a:p>
            <a:pPr algn="ctr"/>
            <a:r>
              <a:rPr lang="en-US" sz="2800" b="1" dirty="0" smtClean="0"/>
              <a:t>The success of the kids’ hard work shows in this homeowner’s face.  She was thrilled that we were doing some of the “mitigation” work in her yard she could not easily do herself.</a:t>
            </a:r>
            <a:endParaRPr lang="en-US" sz="2800" b="1" dirty="0"/>
          </a:p>
        </p:txBody>
      </p:sp>
    </p:spTree>
    <p:extLst>
      <p:ext uri="{BB962C8B-B14F-4D97-AF65-F5344CB8AC3E}">
        <p14:creationId xmlns:p14="http://schemas.microsoft.com/office/powerpoint/2010/main" val="25255106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men\Documents\2013 A B&amp;B\Girls &amp; BLM tru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50417"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019800"/>
            <a:ext cx="9144000" cy="400110"/>
          </a:xfrm>
          <a:prstGeom prst="rect">
            <a:avLst/>
          </a:prstGeom>
          <a:noFill/>
        </p:spPr>
        <p:txBody>
          <a:bodyPr wrap="square" rtlCol="0">
            <a:spAutoFit/>
          </a:bodyPr>
          <a:lstStyle/>
          <a:p>
            <a:pPr algn="ctr"/>
            <a:r>
              <a:rPr lang="en-US" sz="2000" dirty="0" smtClean="0"/>
              <a:t>The girls enjoyed a ride around the block in the Idaho engine.</a:t>
            </a:r>
            <a:endParaRPr lang="en-US" sz="2000" dirty="0"/>
          </a:p>
        </p:txBody>
      </p:sp>
    </p:spTree>
    <p:extLst>
      <p:ext uri="{BB962C8B-B14F-4D97-AF65-F5344CB8AC3E}">
        <p14:creationId xmlns:p14="http://schemas.microsoft.com/office/powerpoint/2010/main" val="8265637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15" y="762000"/>
            <a:ext cx="9144000"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2487" y="3593068"/>
            <a:ext cx="3505200" cy="369332"/>
          </a:xfrm>
          <a:prstGeom prst="rect">
            <a:avLst/>
          </a:prstGeom>
          <a:noFill/>
        </p:spPr>
        <p:txBody>
          <a:bodyPr wrap="square" rtlCol="0">
            <a:spAutoFit/>
          </a:bodyPr>
          <a:lstStyle/>
          <a:p>
            <a:r>
              <a:rPr lang="en-US" dirty="0" smtClean="0"/>
              <a:t>Hwy 103 to Lufkin ~30 minutes</a:t>
            </a:r>
            <a:endParaRPr lang="en-US" dirty="0"/>
          </a:p>
        </p:txBody>
      </p:sp>
      <p:cxnSp>
        <p:nvCxnSpPr>
          <p:cNvPr id="4" name="Straight Arrow Connector 3"/>
          <p:cNvCxnSpPr/>
          <p:nvPr/>
        </p:nvCxnSpPr>
        <p:spPr>
          <a:xfrm flipH="1">
            <a:off x="152400" y="3962400"/>
            <a:ext cx="3271887" cy="0"/>
          </a:xfrm>
          <a:prstGeom prst="straightConnector1">
            <a:avLst/>
          </a:prstGeom>
          <a:ln w="539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562600" y="3268953"/>
            <a:ext cx="3429000" cy="369332"/>
          </a:xfrm>
          <a:prstGeom prst="rect">
            <a:avLst/>
          </a:prstGeom>
          <a:noFill/>
        </p:spPr>
        <p:txBody>
          <a:bodyPr wrap="square" rtlCol="0">
            <a:spAutoFit/>
          </a:bodyPr>
          <a:lstStyle/>
          <a:p>
            <a:r>
              <a:rPr lang="en-US" dirty="0" smtClean="0"/>
              <a:t>Hwy 103 to Louisiana ~30 minutes</a:t>
            </a:r>
            <a:endParaRPr lang="en-US" dirty="0"/>
          </a:p>
        </p:txBody>
      </p:sp>
      <p:cxnSp>
        <p:nvCxnSpPr>
          <p:cNvPr id="9" name="Straight Arrow Connector 8"/>
          <p:cNvCxnSpPr/>
          <p:nvPr/>
        </p:nvCxnSpPr>
        <p:spPr>
          <a:xfrm>
            <a:off x="5638800" y="3657600"/>
            <a:ext cx="3483204" cy="0"/>
          </a:xfrm>
          <a:prstGeom prst="straightConnector1">
            <a:avLst/>
          </a:prstGeom>
          <a:ln w="539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2400" y="4876800"/>
            <a:ext cx="914400" cy="830997"/>
          </a:xfrm>
          <a:prstGeom prst="rect">
            <a:avLst/>
          </a:prstGeom>
          <a:noFill/>
        </p:spPr>
        <p:txBody>
          <a:bodyPr wrap="square" rtlCol="0">
            <a:spAutoFit/>
          </a:bodyPr>
          <a:lstStyle/>
          <a:p>
            <a:r>
              <a:rPr lang="en-US" sz="1600" dirty="0" smtClean="0"/>
              <a:t>Lake</a:t>
            </a:r>
          </a:p>
          <a:p>
            <a:r>
              <a:rPr lang="en-US" sz="1600" dirty="0" smtClean="0"/>
              <a:t>Sam</a:t>
            </a:r>
          </a:p>
          <a:p>
            <a:r>
              <a:rPr lang="en-US" sz="1600" dirty="0" smtClean="0"/>
              <a:t>Rayburn</a:t>
            </a:r>
            <a:endParaRPr lang="en-US" sz="1600" dirty="0"/>
          </a:p>
        </p:txBody>
      </p:sp>
      <p:sp>
        <p:nvSpPr>
          <p:cNvPr id="3" name="TextBox 2"/>
          <p:cNvSpPr txBox="1"/>
          <p:nvPr/>
        </p:nvSpPr>
        <p:spPr>
          <a:xfrm>
            <a:off x="2132110" y="228600"/>
            <a:ext cx="4381520" cy="523220"/>
          </a:xfrm>
          <a:prstGeom prst="rect">
            <a:avLst/>
          </a:prstGeom>
          <a:noFill/>
        </p:spPr>
        <p:txBody>
          <a:bodyPr wrap="none" rtlCol="0">
            <a:spAutoFit/>
          </a:bodyPr>
          <a:lstStyle/>
          <a:p>
            <a:r>
              <a:rPr lang="en-US" sz="2800" dirty="0" smtClean="0"/>
              <a:t>Where in the world is Etoile?</a:t>
            </a:r>
            <a:endParaRPr lang="en-US" sz="2800" dirty="0"/>
          </a:p>
        </p:txBody>
      </p:sp>
    </p:spTree>
    <p:extLst>
      <p:ext uri="{BB962C8B-B14F-4D97-AF65-F5344CB8AC3E}">
        <p14:creationId xmlns:p14="http://schemas.microsoft.com/office/powerpoint/2010/main" val="18982056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5715000"/>
            <a:ext cx="6400800" cy="461665"/>
          </a:xfrm>
          <a:prstGeom prst="rect">
            <a:avLst/>
          </a:prstGeom>
          <a:noFill/>
        </p:spPr>
        <p:txBody>
          <a:bodyPr wrap="square" rtlCol="0">
            <a:spAutoFit/>
          </a:bodyPr>
          <a:lstStyle/>
          <a:p>
            <a:pPr algn="ctr"/>
            <a:r>
              <a:rPr lang="en-US" sz="2400" dirty="0" smtClean="0"/>
              <a:t>The Firewise school board (2011-2012)</a:t>
            </a:r>
            <a:endParaRPr lang="en-US" sz="2400" dirty="0"/>
          </a:p>
        </p:txBody>
      </p:sp>
      <p:pic>
        <p:nvPicPr>
          <p:cNvPr id="3074" name="Picture 2" descr="C:\Users\jamen\Documents\2013 A B&amp;B\7589 2012 Firewise 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307181" cy="4414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6303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80680"/>
            <a:ext cx="8001001" cy="5955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43000" y="6248400"/>
            <a:ext cx="6400800" cy="461665"/>
          </a:xfrm>
          <a:prstGeom prst="rect">
            <a:avLst/>
          </a:prstGeom>
          <a:noFill/>
        </p:spPr>
        <p:txBody>
          <a:bodyPr wrap="square" rtlCol="0">
            <a:spAutoFit/>
          </a:bodyPr>
          <a:lstStyle/>
          <a:p>
            <a:pPr algn="ctr"/>
            <a:r>
              <a:rPr lang="en-US" sz="2400" dirty="0" smtClean="0"/>
              <a:t>The Firewise school board (2012-2013)</a:t>
            </a:r>
            <a:endParaRPr lang="en-US" sz="2400" dirty="0"/>
          </a:p>
        </p:txBody>
      </p:sp>
    </p:spTree>
    <p:extLst>
      <p:ext uri="{BB962C8B-B14F-4D97-AF65-F5344CB8AC3E}">
        <p14:creationId xmlns:p14="http://schemas.microsoft.com/office/powerpoint/2010/main" val="33454150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362583"/>
            <a:ext cx="6477000" cy="1815882"/>
          </a:xfrm>
          <a:prstGeom prst="rect">
            <a:avLst/>
          </a:prstGeom>
          <a:noFill/>
        </p:spPr>
        <p:txBody>
          <a:bodyPr wrap="square" rtlCol="0">
            <a:spAutoFit/>
          </a:bodyPr>
          <a:lstStyle/>
          <a:p>
            <a:pPr algn="ctr"/>
            <a:r>
              <a:rPr lang="en-US" sz="2800" dirty="0" smtClean="0"/>
              <a:t>This past school year, the  board decided to write a script about being Firewise and perform a puppet show.  They posted the performance at Schooltube.com</a:t>
            </a:r>
            <a:endParaRPr lang="en-US" sz="2800" dirty="0"/>
          </a:p>
        </p:txBody>
      </p:sp>
      <p:pic>
        <p:nvPicPr>
          <p:cNvPr id="1026" name="Picture 2" descr="C:\Users\jamen\AppData\Local\Microsoft\Windows\Temporary Internet Files\Content.IE5\B1Y4C9BK\MC90021537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1305" y="2538742"/>
            <a:ext cx="2521390" cy="17805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52700" y="4298832"/>
            <a:ext cx="4114800" cy="369332"/>
          </a:xfrm>
          <a:prstGeom prst="rect">
            <a:avLst/>
          </a:prstGeom>
          <a:noFill/>
        </p:spPr>
        <p:txBody>
          <a:bodyPr wrap="square" rtlCol="0">
            <a:spAutoFit/>
          </a:bodyPr>
          <a:lstStyle/>
          <a:p>
            <a:pPr algn="ctr"/>
            <a:r>
              <a:rPr lang="en-US" dirty="0" smtClean="0"/>
              <a:t>Roll that beautiful bean footage.</a:t>
            </a:r>
            <a:endParaRPr lang="en-US" dirty="0"/>
          </a:p>
        </p:txBody>
      </p:sp>
    </p:spTree>
    <p:extLst>
      <p:ext uri="{BB962C8B-B14F-4D97-AF65-F5344CB8AC3E}">
        <p14:creationId xmlns:p14="http://schemas.microsoft.com/office/powerpoint/2010/main" val="32309759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men\Documents\2013 A B&amp;B\puppete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304800"/>
            <a:ext cx="7084921"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0" y="5562600"/>
            <a:ext cx="6553200" cy="584775"/>
          </a:xfrm>
          <a:prstGeom prst="rect">
            <a:avLst/>
          </a:prstGeom>
          <a:noFill/>
        </p:spPr>
        <p:txBody>
          <a:bodyPr wrap="square" rtlCol="0">
            <a:spAutoFit/>
          </a:bodyPr>
          <a:lstStyle/>
          <a:p>
            <a:r>
              <a:rPr lang="en-US" sz="3200" b="1" dirty="0" smtClean="0"/>
              <a:t>Puppeteers:  Logan, Tanner, Willie</a:t>
            </a:r>
            <a:endParaRPr lang="en-US" sz="3200" b="1" dirty="0"/>
          </a:p>
        </p:txBody>
      </p:sp>
    </p:spTree>
    <p:extLst>
      <p:ext uri="{BB962C8B-B14F-4D97-AF65-F5344CB8AC3E}">
        <p14:creationId xmlns:p14="http://schemas.microsoft.com/office/powerpoint/2010/main" val="22038704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09600"/>
            <a:ext cx="8503872" cy="567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6707" y="605827"/>
            <a:ext cx="3300006" cy="646331"/>
          </a:xfrm>
          <a:prstGeom prst="rect">
            <a:avLst/>
          </a:prstGeom>
          <a:noFill/>
        </p:spPr>
        <p:txBody>
          <a:bodyPr wrap="none" rtlCol="0">
            <a:spAutoFit/>
          </a:bodyPr>
          <a:lstStyle/>
          <a:p>
            <a:r>
              <a:rPr lang="en-US" sz="3600" b="1" dirty="0" smtClean="0"/>
              <a:t>2013 Voting Day</a:t>
            </a:r>
            <a:endParaRPr lang="en-US" sz="3600" b="1" dirty="0"/>
          </a:p>
        </p:txBody>
      </p:sp>
    </p:spTree>
    <p:extLst>
      <p:ext uri="{BB962C8B-B14F-4D97-AF65-F5344CB8AC3E}">
        <p14:creationId xmlns:p14="http://schemas.microsoft.com/office/powerpoint/2010/main" val="35151911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809"/>
            <a:ext cx="9144000" cy="4485992"/>
          </a:xfrm>
          <a:prstGeom prst="rect">
            <a:avLst/>
          </a:prstGeom>
        </p:spPr>
      </p:pic>
      <p:sp>
        <p:nvSpPr>
          <p:cNvPr id="5" name="TextBox 4"/>
          <p:cNvSpPr txBox="1"/>
          <p:nvPr/>
        </p:nvSpPr>
        <p:spPr>
          <a:xfrm>
            <a:off x="457200" y="5029200"/>
            <a:ext cx="8068684" cy="1200329"/>
          </a:xfrm>
          <a:prstGeom prst="rect">
            <a:avLst/>
          </a:prstGeom>
          <a:noFill/>
        </p:spPr>
        <p:txBody>
          <a:bodyPr wrap="none" rtlCol="0">
            <a:spAutoFit/>
          </a:bodyPr>
          <a:lstStyle/>
          <a:p>
            <a:pPr algn="ctr"/>
            <a:r>
              <a:rPr lang="en-US" sz="2400" dirty="0" smtClean="0"/>
              <a:t>This is the entrance to “New World”, a very remote subdivision </a:t>
            </a:r>
          </a:p>
          <a:p>
            <a:pPr algn="ctr"/>
            <a:r>
              <a:rPr lang="en-US" sz="2400" smtClean="0"/>
              <a:t>about eight </a:t>
            </a:r>
            <a:r>
              <a:rPr lang="en-US" sz="2400" dirty="0" smtClean="0"/>
              <a:t>miles from Etoile School.  </a:t>
            </a:r>
          </a:p>
          <a:p>
            <a:pPr algn="ctr"/>
            <a:r>
              <a:rPr lang="en-US" sz="2400" dirty="0" smtClean="0"/>
              <a:t>They are also a Firewise Community.</a:t>
            </a:r>
            <a:endParaRPr lang="en-US" sz="2400" dirty="0"/>
          </a:p>
        </p:txBody>
      </p:sp>
    </p:spTree>
    <p:extLst>
      <p:ext uri="{BB962C8B-B14F-4D97-AF65-F5344CB8AC3E}">
        <p14:creationId xmlns:p14="http://schemas.microsoft.com/office/powerpoint/2010/main" val="9713583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990600"/>
            <a:ext cx="3987054" cy="1107996"/>
          </a:xfrm>
          <a:prstGeom prst="rect">
            <a:avLst/>
          </a:prstGeom>
          <a:noFill/>
        </p:spPr>
        <p:txBody>
          <a:bodyPr wrap="none" rtlCol="0">
            <a:spAutoFit/>
          </a:bodyPr>
          <a:lstStyle/>
          <a:p>
            <a:r>
              <a:rPr lang="en-US" sz="6600" dirty="0" smtClean="0"/>
              <a:t>MAPS here</a:t>
            </a:r>
            <a:endParaRPr lang="en-US" sz="66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8737"/>
            <a:ext cx="714375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lowchart: Summing Junction 4"/>
          <p:cNvSpPr/>
          <p:nvPr/>
        </p:nvSpPr>
        <p:spPr>
          <a:xfrm>
            <a:off x="6120654" y="2942924"/>
            <a:ext cx="457200" cy="342900"/>
          </a:xfrm>
          <a:prstGeom prst="flowChartSummingJunction">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4" name="TextBox 3"/>
          <p:cNvSpPr txBox="1"/>
          <p:nvPr/>
        </p:nvSpPr>
        <p:spPr>
          <a:xfrm>
            <a:off x="1905000" y="2514600"/>
            <a:ext cx="2838662" cy="523220"/>
          </a:xfrm>
          <a:prstGeom prst="rect">
            <a:avLst/>
          </a:prstGeom>
          <a:noFill/>
        </p:spPr>
        <p:txBody>
          <a:bodyPr wrap="none" rtlCol="0">
            <a:spAutoFit/>
          </a:bodyPr>
          <a:lstStyle/>
          <a:p>
            <a:r>
              <a:rPr lang="en-US" sz="2800" dirty="0" smtClean="0"/>
              <a:t>Lake Sam Rayburn</a:t>
            </a:r>
            <a:endParaRPr lang="en-US" sz="2800" dirty="0"/>
          </a:p>
        </p:txBody>
      </p:sp>
      <p:sp>
        <p:nvSpPr>
          <p:cNvPr id="6" name="TextBox 5"/>
          <p:cNvSpPr txBox="1"/>
          <p:nvPr/>
        </p:nvSpPr>
        <p:spPr>
          <a:xfrm>
            <a:off x="4584327" y="4117032"/>
            <a:ext cx="1620252" cy="461665"/>
          </a:xfrm>
          <a:prstGeom prst="rect">
            <a:avLst/>
          </a:prstGeom>
          <a:noFill/>
        </p:spPr>
        <p:txBody>
          <a:bodyPr wrap="none" rtlCol="0">
            <a:spAutoFit/>
          </a:bodyPr>
          <a:lstStyle/>
          <a:p>
            <a:r>
              <a:rPr lang="en-US" sz="2400" b="1" dirty="0" smtClean="0"/>
              <a:t>New World</a:t>
            </a:r>
            <a:endParaRPr lang="en-US" sz="2400" b="1" dirty="0"/>
          </a:p>
        </p:txBody>
      </p:sp>
    </p:spTree>
    <p:extLst>
      <p:ext uri="{BB962C8B-B14F-4D97-AF65-F5344CB8AC3E}">
        <p14:creationId xmlns:p14="http://schemas.microsoft.com/office/powerpoint/2010/main" val="31859915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0500"/>
            <a:ext cx="714375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52600" y="543580"/>
            <a:ext cx="2458109" cy="461665"/>
          </a:xfrm>
          <a:prstGeom prst="rect">
            <a:avLst/>
          </a:prstGeom>
          <a:noFill/>
        </p:spPr>
        <p:txBody>
          <a:bodyPr wrap="none" rtlCol="0">
            <a:spAutoFit/>
          </a:bodyPr>
          <a:lstStyle/>
          <a:p>
            <a:r>
              <a:rPr lang="en-US" sz="2400" dirty="0" smtClean="0"/>
              <a:t>Lake Sam Rayburn</a:t>
            </a:r>
            <a:endParaRPr lang="en-US" sz="2400" dirty="0"/>
          </a:p>
        </p:txBody>
      </p:sp>
      <p:sp>
        <p:nvSpPr>
          <p:cNvPr id="2" name="TextBox 1"/>
          <p:cNvSpPr txBox="1"/>
          <p:nvPr/>
        </p:nvSpPr>
        <p:spPr>
          <a:xfrm>
            <a:off x="4038600" y="3200400"/>
            <a:ext cx="2581028" cy="707886"/>
          </a:xfrm>
          <a:prstGeom prst="rect">
            <a:avLst/>
          </a:prstGeom>
          <a:noFill/>
        </p:spPr>
        <p:txBody>
          <a:bodyPr wrap="none" rtlCol="0">
            <a:spAutoFit/>
          </a:bodyPr>
          <a:lstStyle/>
          <a:p>
            <a:r>
              <a:rPr lang="en-US" sz="4000" dirty="0" smtClean="0"/>
              <a:t>New World</a:t>
            </a:r>
            <a:endParaRPr lang="en-US" sz="4000" dirty="0"/>
          </a:p>
        </p:txBody>
      </p:sp>
    </p:spTree>
    <p:extLst>
      <p:ext uri="{BB962C8B-B14F-4D97-AF65-F5344CB8AC3E}">
        <p14:creationId xmlns:p14="http://schemas.microsoft.com/office/powerpoint/2010/main" val="10287937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amen\Documents\2013 A B&amp;B\7994 New World Tan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359228"/>
            <a:ext cx="8719457" cy="5812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2206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990600"/>
            <a:ext cx="7848600" cy="4992457"/>
          </a:xfrm>
          <a:prstGeom prst="rect">
            <a:avLst/>
          </a:prstGeom>
          <a:noFill/>
        </p:spPr>
        <p:txBody>
          <a:bodyPr wrap="square" rtlCol="0">
            <a:spAutoFit/>
          </a:bodyPr>
          <a:lstStyle/>
          <a:p>
            <a:pPr algn="ctr">
              <a:lnSpc>
                <a:spcPct val="150000"/>
              </a:lnSpc>
            </a:pPr>
            <a:r>
              <a:rPr lang="en-US" sz="3600" dirty="0" smtClean="0"/>
              <a:t>Plans are in the works to put together another video on </a:t>
            </a:r>
            <a:r>
              <a:rPr lang="en-US" sz="3600" i="1" dirty="0" smtClean="0"/>
              <a:t>Schooltube.com</a:t>
            </a:r>
            <a:r>
              <a:rPr lang="en-US" sz="3600" dirty="0" smtClean="0"/>
              <a:t> where the </a:t>
            </a:r>
            <a:r>
              <a:rPr lang="en-US" sz="3600" smtClean="0"/>
              <a:t>Etoile students </a:t>
            </a:r>
            <a:r>
              <a:rPr lang="en-US" sz="3600" dirty="0" smtClean="0"/>
              <a:t>tell, in their own words, how they became a Firewise school in hopes that other schools will do the same.  </a:t>
            </a:r>
            <a:endParaRPr lang="en-US" sz="3600" dirty="0"/>
          </a:p>
        </p:txBody>
      </p:sp>
    </p:spTree>
    <p:extLst>
      <p:ext uri="{BB962C8B-B14F-4D97-AF65-F5344CB8AC3E}">
        <p14:creationId xmlns:p14="http://schemas.microsoft.com/office/powerpoint/2010/main" val="24873707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264"/>
            <a:ext cx="4572000" cy="701266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24"/>
            <a:ext cx="4648200" cy="6963624"/>
          </a:xfrm>
          <a:prstGeom prst="rect">
            <a:avLst/>
          </a:prstGeom>
        </p:spPr>
      </p:pic>
    </p:spTree>
    <p:extLst>
      <p:ext uri="{BB962C8B-B14F-4D97-AF65-F5344CB8AC3E}">
        <p14:creationId xmlns:p14="http://schemas.microsoft.com/office/powerpoint/2010/main" val="23317898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1345676" y="5105400"/>
            <a:ext cx="6400800" cy="1752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4000" dirty="0" smtClean="0"/>
              <a:t>The first Firewise school board (2008-2009)</a:t>
            </a:r>
            <a:endParaRPr lang="en-US" sz="4000" dirty="0"/>
          </a:p>
        </p:txBody>
      </p:sp>
      <p:pic>
        <p:nvPicPr>
          <p:cNvPr id="4" name="Picture 2" descr="C:\Users\jamen\Documents\1 Firewise\Etoile\2008 2009 Firewise\1423 Etoile Board with awar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626" y="152400"/>
            <a:ext cx="72009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3621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amen\AppData\Local\Microsoft\Windows\Temporary Internet Files\Content.IE5\COO4MUIP\MC90044147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85800"/>
            <a:ext cx="8153399" cy="81533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95400" y="152400"/>
            <a:ext cx="6553200" cy="2800767"/>
          </a:xfrm>
          <a:prstGeom prst="rect">
            <a:avLst/>
          </a:prstGeom>
          <a:noFill/>
        </p:spPr>
        <p:txBody>
          <a:bodyPr wrap="square" rtlCol="0">
            <a:spAutoFit/>
          </a:bodyPr>
          <a:lstStyle/>
          <a:p>
            <a:pPr algn="ctr"/>
            <a:endParaRPr lang="en-US" sz="4000" dirty="0" smtClean="0">
              <a:solidFill>
                <a:schemeClr val="accent2"/>
              </a:solidFill>
            </a:endParaRPr>
          </a:p>
          <a:p>
            <a:pPr algn="ctr"/>
            <a:r>
              <a:rPr lang="en-US" sz="4400" b="1" i="1" dirty="0" smtClean="0">
                <a:solidFill>
                  <a:srgbClr val="FF0000"/>
                </a:solidFill>
              </a:rPr>
              <a:t>Firewise.org</a:t>
            </a:r>
          </a:p>
          <a:p>
            <a:pPr algn="ctr"/>
            <a:r>
              <a:rPr lang="en-US" sz="4400" b="1" i="1" dirty="0" smtClean="0">
                <a:solidFill>
                  <a:srgbClr val="FF0000"/>
                </a:solidFill>
              </a:rPr>
              <a:t>Etoile.esc7.net</a:t>
            </a:r>
          </a:p>
          <a:p>
            <a:pPr algn="ctr"/>
            <a:r>
              <a:rPr lang="en-US" sz="4400" b="1" i="1" dirty="0" smtClean="0">
                <a:solidFill>
                  <a:srgbClr val="FF0000"/>
                </a:solidFill>
              </a:rPr>
              <a:t>Schooltube.com</a:t>
            </a:r>
            <a:endParaRPr lang="en-US" sz="4400" b="1" i="1" dirty="0">
              <a:solidFill>
                <a:srgbClr val="FF0000"/>
              </a:solidFill>
            </a:endParaRPr>
          </a:p>
        </p:txBody>
      </p:sp>
      <p:sp>
        <p:nvSpPr>
          <p:cNvPr id="3" name="TextBox 2"/>
          <p:cNvSpPr txBox="1"/>
          <p:nvPr/>
        </p:nvSpPr>
        <p:spPr>
          <a:xfrm>
            <a:off x="2895051" y="4876800"/>
            <a:ext cx="3277692" cy="1815882"/>
          </a:xfrm>
          <a:prstGeom prst="rect">
            <a:avLst/>
          </a:prstGeom>
          <a:noFill/>
        </p:spPr>
        <p:txBody>
          <a:bodyPr wrap="none" rtlCol="0">
            <a:spAutoFit/>
          </a:bodyPr>
          <a:lstStyle/>
          <a:p>
            <a:pPr algn="ctr"/>
            <a:r>
              <a:rPr lang="en-US" sz="2800" dirty="0"/>
              <a:t>Jan </a:t>
            </a:r>
            <a:r>
              <a:rPr lang="en-US" sz="2800" dirty="0" smtClean="0"/>
              <a:t>Amen</a:t>
            </a:r>
          </a:p>
          <a:p>
            <a:pPr algn="ctr"/>
            <a:endParaRPr lang="en-US" sz="2800" dirty="0"/>
          </a:p>
          <a:p>
            <a:pPr algn="ctr"/>
            <a:r>
              <a:rPr lang="en-US" sz="2800" dirty="0" smtClean="0"/>
              <a:t>jamen@tfs.tamu.edu</a:t>
            </a:r>
            <a:endParaRPr lang="en-US" sz="2800" dirty="0"/>
          </a:p>
          <a:p>
            <a:pPr algn="ctr"/>
            <a:r>
              <a:rPr lang="en-US" sz="2800" dirty="0" smtClean="0"/>
              <a:t>936/546-1004</a:t>
            </a:r>
            <a:endParaRPr lang="en-US" sz="2800" dirty="0"/>
          </a:p>
        </p:txBody>
      </p:sp>
    </p:spTree>
    <p:extLst>
      <p:ext uri="{BB962C8B-B14F-4D97-AF65-F5344CB8AC3E}">
        <p14:creationId xmlns:p14="http://schemas.microsoft.com/office/powerpoint/2010/main" val="24351348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amen\Documents\2013 A B&amp;B\8767 Board watching Firewise DV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6096" y="990600"/>
            <a:ext cx="5314950" cy="35433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txBox="1">
            <a:spLocks/>
          </p:cNvSpPr>
          <p:nvPr/>
        </p:nvSpPr>
        <p:spPr>
          <a:xfrm>
            <a:off x="1345676" y="4724400"/>
            <a:ext cx="6400800" cy="1752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4000" dirty="0" smtClean="0"/>
              <a:t>Candidates for the first Firewise school board watch the Firewise video.</a:t>
            </a:r>
            <a:endParaRPr lang="en-US" sz="4000" dirty="0"/>
          </a:p>
        </p:txBody>
      </p:sp>
    </p:spTree>
    <p:extLst>
      <p:ext uri="{BB962C8B-B14F-4D97-AF65-F5344CB8AC3E}">
        <p14:creationId xmlns:p14="http://schemas.microsoft.com/office/powerpoint/2010/main" val="3327842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amen\Documents\2013 A B&amp;B\8797 Assemb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215" y="246668"/>
            <a:ext cx="6701280" cy="446752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txBox="1">
            <a:spLocks/>
          </p:cNvSpPr>
          <p:nvPr/>
        </p:nvSpPr>
        <p:spPr>
          <a:xfrm>
            <a:off x="685800" y="4800600"/>
            <a:ext cx="8077200" cy="2286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3600" dirty="0" smtClean="0"/>
              <a:t>Principal, Mr. </a:t>
            </a:r>
            <a:r>
              <a:rPr lang="en-US" sz="3600" dirty="0" err="1" smtClean="0"/>
              <a:t>Trekel</a:t>
            </a:r>
            <a:r>
              <a:rPr lang="en-US" sz="3600" dirty="0" smtClean="0"/>
              <a:t> introduces the Firewise concept to students during morning assembly.  110 surveys given out.</a:t>
            </a:r>
          </a:p>
          <a:p>
            <a:pPr marL="0" indent="0" algn="ctr">
              <a:buNone/>
            </a:pPr>
            <a:endParaRPr lang="en-US" sz="3600" dirty="0"/>
          </a:p>
        </p:txBody>
      </p:sp>
    </p:spTree>
    <p:extLst>
      <p:ext uri="{BB962C8B-B14F-4D97-AF65-F5344CB8AC3E}">
        <p14:creationId xmlns:p14="http://schemas.microsoft.com/office/powerpoint/2010/main" val="18346100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87715"/>
            <a:ext cx="9067800" cy="6647974"/>
          </a:xfrm>
          <a:prstGeom prst="rect">
            <a:avLst/>
          </a:prstGeom>
        </p:spPr>
        <p:txBody>
          <a:bodyPr wrap="square">
            <a:spAutoFit/>
          </a:bodyPr>
          <a:lstStyle/>
          <a:p>
            <a:pPr algn="ctr"/>
            <a:r>
              <a:rPr lang="en-US" sz="3600" b="1" dirty="0"/>
              <a:t>Do YOU want to be a Junior Firewise Expert?</a:t>
            </a:r>
          </a:p>
          <a:p>
            <a:pPr algn="ctr"/>
            <a:endParaRPr lang="en-US" sz="1400" dirty="0"/>
          </a:p>
          <a:p>
            <a:r>
              <a:rPr lang="en-US" sz="3200" dirty="0"/>
              <a:t>Rake leaves away from your </a:t>
            </a:r>
            <a:r>
              <a:rPr lang="en-US" sz="3200" dirty="0" smtClean="0"/>
              <a:t>house.</a:t>
            </a:r>
            <a:endParaRPr lang="en-US" sz="3200" dirty="0" smtClean="0">
              <a:sym typeface="Webdings"/>
            </a:endParaRPr>
          </a:p>
          <a:p>
            <a:r>
              <a:rPr lang="en-US" sz="3200" dirty="0" smtClean="0"/>
              <a:t>Move </a:t>
            </a:r>
            <a:r>
              <a:rPr lang="en-US" sz="3200" dirty="0"/>
              <a:t>wood pile away from your </a:t>
            </a:r>
            <a:r>
              <a:rPr lang="en-US" sz="3200" dirty="0" smtClean="0"/>
              <a:t>home.</a:t>
            </a:r>
            <a:endParaRPr lang="en-US" sz="3200" dirty="0" smtClean="0">
              <a:sym typeface="Webdings"/>
            </a:endParaRPr>
          </a:p>
          <a:p>
            <a:r>
              <a:rPr lang="en-US" sz="3200" dirty="0" smtClean="0"/>
              <a:t>Move </a:t>
            </a:r>
            <a:r>
              <a:rPr lang="en-US" sz="3200" dirty="0"/>
              <a:t>all flammable materials (like gas cans, paint cans, propane bottles) away from home </a:t>
            </a:r>
            <a:r>
              <a:rPr lang="en-US" sz="3200" dirty="0" smtClean="0"/>
              <a:t>and store </a:t>
            </a:r>
            <a:r>
              <a:rPr lang="en-US" sz="3200" dirty="0"/>
              <a:t>them </a:t>
            </a:r>
            <a:r>
              <a:rPr lang="en-US" sz="3200" dirty="0" smtClean="0"/>
              <a:t>safely. </a:t>
            </a:r>
            <a:r>
              <a:rPr lang="en-US" sz="3200" dirty="0" smtClean="0">
                <a:sym typeface="Webdings"/>
              </a:rPr>
              <a:t> </a:t>
            </a:r>
          </a:p>
          <a:p>
            <a:r>
              <a:rPr lang="en-US" sz="3200" dirty="0" smtClean="0"/>
              <a:t>Sweep </a:t>
            </a:r>
            <a:r>
              <a:rPr lang="en-US" sz="3200" dirty="0"/>
              <a:t>leaves and debris off wooden porches or </a:t>
            </a:r>
            <a:r>
              <a:rPr lang="en-US" sz="3200" dirty="0" smtClean="0"/>
              <a:t>decks.</a:t>
            </a:r>
            <a:r>
              <a:rPr lang="en-US" sz="3200" dirty="0" smtClean="0">
                <a:sym typeface="Webdings"/>
              </a:rPr>
              <a:t> </a:t>
            </a:r>
          </a:p>
          <a:p>
            <a:r>
              <a:rPr lang="en-US" sz="3200" dirty="0" smtClean="0"/>
              <a:t>Have </a:t>
            </a:r>
            <a:r>
              <a:rPr lang="en-US" sz="3200" dirty="0"/>
              <a:t>someone help you trim tree limbs five feet off the </a:t>
            </a:r>
            <a:r>
              <a:rPr lang="en-US" sz="3200" dirty="0" smtClean="0"/>
              <a:t>ground.</a:t>
            </a:r>
            <a:r>
              <a:rPr lang="en-US" sz="3200" dirty="0" smtClean="0">
                <a:sym typeface="Webdings"/>
              </a:rPr>
              <a:t> </a:t>
            </a:r>
          </a:p>
          <a:p>
            <a:endParaRPr lang="en-US" sz="2400" dirty="0" smtClean="0"/>
          </a:p>
          <a:p>
            <a:r>
              <a:rPr lang="en-US" sz="3200" i="1" dirty="0" smtClean="0"/>
              <a:t>Bonus </a:t>
            </a:r>
            <a:r>
              <a:rPr lang="en-US" sz="3200" i="1" dirty="0"/>
              <a:t>question</a:t>
            </a:r>
            <a:r>
              <a:rPr lang="en-US" sz="3200" i="1" dirty="0" smtClean="0"/>
              <a:t>:    What </a:t>
            </a:r>
            <a:r>
              <a:rPr lang="en-US" sz="3200" i="1" dirty="0"/>
              <a:t>should you do if you see a fire? </a:t>
            </a:r>
          </a:p>
        </p:txBody>
      </p:sp>
    </p:spTree>
    <p:extLst>
      <p:ext uri="{BB962C8B-B14F-4D97-AF65-F5344CB8AC3E}">
        <p14:creationId xmlns:p14="http://schemas.microsoft.com/office/powerpoint/2010/main" val="1910689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382000" cy="5755422"/>
          </a:xfrm>
          <a:prstGeom prst="rect">
            <a:avLst/>
          </a:prstGeom>
          <a:noFill/>
        </p:spPr>
        <p:txBody>
          <a:bodyPr wrap="square" rtlCol="0">
            <a:spAutoFit/>
          </a:bodyPr>
          <a:lstStyle/>
          <a:p>
            <a:pPr algn="ctr"/>
            <a:r>
              <a:rPr lang="en-US" sz="4000" b="1" dirty="0"/>
              <a:t>Results of 34-home </a:t>
            </a:r>
            <a:endParaRPr lang="en-US" sz="4000" b="1" dirty="0" smtClean="0"/>
          </a:p>
          <a:p>
            <a:pPr algn="ctr"/>
            <a:r>
              <a:rPr lang="en-US" sz="4000" b="1" dirty="0" smtClean="0"/>
              <a:t>Firewise Fuel </a:t>
            </a:r>
            <a:r>
              <a:rPr lang="en-US" sz="4000" b="1" dirty="0"/>
              <a:t>Mitigation Project</a:t>
            </a:r>
          </a:p>
          <a:p>
            <a:endParaRPr lang="en-US" sz="3600" b="1" dirty="0"/>
          </a:p>
          <a:p>
            <a:r>
              <a:rPr lang="en-US" sz="3600" dirty="0"/>
              <a:t>Rake leaves </a:t>
            </a:r>
            <a:r>
              <a:rPr lang="en-US" sz="3600" dirty="0" smtClean="0"/>
              <a:t>   26</a:t>
            </a:r>
            <a:endParaRPr lang="en-US" sz="3600" dirty="0"/>
          </a:p>
          <a:p>
            <a:r>
              <a:rPr lang="en-US" sz="3600" dirty="0"/>
              <a:t>Move wood piles </a:t>
            </a:r>
            <a:r>
              <a:rPr lang="en-US" sz="3600" dirty="0" smtClean="0"/>
              <a:t>   26</a:t>
            </a:r>
            <a:endParaRPr lang="en-US" sz="3600" dirty="0"/>
          </a:p>
          <a:p>
            <a:r>
              <a:rPr lang="en-US" sz="3600" dirty="0"/>
              <a:t>Move flammable </a:t>
            </a:r>
            <a:r>
              <a:rPr lang="en-US" sz="3600" dirty="0" smtClean="0"/>
              <a:t>materials, </a:t>
            </a:r>
            <a:r>
              <a:rPr lang="en-US" sz="3600" dirty="0"/>
              <a:t>store safely </a:t>
            </a:r>
            <a:r>
              <a:rPr lang="en-US" sz="3600" dirty="0" smtClean="0"/>
              <a:t>  27</a:t>
            </a:r>
            <a:endParaRPr lang="en-US" sz="3600" dirty="0"/>
          </a:p>
          <a:p>
            <a:r>
              <a:rPr lang="en-US" sz="3600" dirty="0"/>
              <a:t>Home address visible? </a:t>
            </a:r>
            <a:r>
              <a:rPr lang="en-US" sz="3600" dirty="0" smtClean="0"/>
              <a:t>   23 </a:t>
            </a:r>
            <a:r>
              <a:rPr lang="en-US" sz="3600" dirty="0"/>
              <a:t>Yes</a:t>
            </a:r>
          </a:p>
          <a:p>
            <a:r>
              <a:rPr lang="en-US" sz="3600" dirty="0"/>
              <a:t>Gutters clear</a:t>
            </a:r>
            <a:r>
              <a:rPr lang="en-US" sz="3600" dirty="0" smtClean="0"/>
              <a:t>?    </a:t>
            </a:r>
            <a:r>
              <a:rPr lang="en-US" sz="3600" dirty="0"/>
              <a:t>28 Yes</a:t>
            </a:r>
          </a:p>
          <a:p>
            <a:r>
              <a:rPr lang="en-US" sz="3600" dirty="0"/>
              <a:t>Road clear for fire equipment? </a:t>
            </a:r>
            <a:r>
              <a:rPr lang="en-US" sz="3600" dirty="0" smtClean="0"/>
              <a:t>  32 </a:t>
            </a:r>
            <a:r>
              <a:rPr lang="en-US" sz="3600" dirty="0"/>
              <a:t>Yes</a:t>
            </a:r>
          </a:p>
          <a:p>
            <a:r>
              <a:rPr lang="en-US" sz="3600" dirty="0"/>
              <a:t>Chimney clear of trees? </a:t>
            </a:r>
            <a:r>
              <a:rPr lang="en-US" sz="3600" dirty="0" smtClean="0"/>
              <a:t>  13 </a:t>
            </a:r>
            <a:r>
              <a:rPr lang="en-US" sz="3600" dirty="0"/>
              <a:t>Yes</a:t>
            </a:r>
          </a:p>
        </p:txBody>
      </p:sp>
    </p:spTree>
    <p:extLst>
      <p:ext uri="{BB962C8B-B14F-4D97-AF65-F5344CB8AC3E}">
        <p14:creationId xmlns:p14="http://schemas.microsoft.com/office/powerpoint/2010/main" val="34734446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11317"/>
            <a:ext cx="4569328" cy="6858000"/>
          </a:xfrm>
          <a:prstGeom prst="rect">
            <a:avLst/>
          </a:prstGeom>
        </p:spPr>
      </p:pic>
      <p:sp>
        <p:nvSpPr>
          <p:cNvPr id="3" name="TextBox 2"/>
          <p:cNvSpPr txBox="1"/>
          <p:nvPr/>
        </p:nvSpPr>
        <p:spPr>
          <a:xfrm>
            <a:off x="501310" y="2865060"/>
            <a:ext cx="3613490" cy="1754326"/>
          </a:xfrm>
          <a:prstGeom prst="rect">
            <a:avLst/>
          </a:prstGeom>
          <a:noFill/>
        </p:spPr>
        <p:txBody>
          <a:bodyPr wrap="none" rtlCol="0">
            <a:spAutoFit/>
          </a:bodyPr>
          <a:lstStyle/>
          <a:p>
            <a:r>
              <a:rPr lang="en-US" sz="3600" dirty="0" smtClean="0"/>
              <a:t>Win -- Kids</a:t>
            </a:r>
          </a:p>
          <a:p>
            <a:r>
              <a:rPr lang="en-US" sz="3600" dirty="0" smtClean="0"/>
              <a:t>Win -- Families</a:t>
            </a:r>
          </a:p>
          <a:p>
            <a:r>
              <a:rPr lang="en-US" sz="3600" dirty="0" smtClean="0"/>
              <a:t>Win -- Community</a:t>
            </a:r>
            <a:endParaRPr lang="en-US" sz="3600" dirty="0"/>
          </a:p>
        </p:txBody>
      </p:sp>
    </p:spTree>
    <p:extLst>
      <p:ext uri="{BB962C8B-B14F-4D97-AF65-F5344CB8AC3E}">
        <p14:creationId xmlns:p14="http://schemas.microsoft.com/office/powerpoint/2010/main" val="33100790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CCA04A4AD7DC04CB693A1487208AACF" ma:contentTypeVersion="1" ma:contentTypeDescription="Create a new document." ma:contentTypeScope="" ma:versionID="891d7239ee46f6fcfaeb4d7d4dd79e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AE67F143-34C1-466F-B953-48285AAD5E50}">
  <ds:schemaRefs>
    <ds:schemaRef ds:uri="http://schemas.microsoft.com/sharepoint/v3/contenttype/forms"/>
  </ds:schemaRefs>
</ds:datastoreItem>
</file>

<file path=customXml/itemProps2.xml><?xml version="1.0" encoding="utf-8"?>
<ds:datastoreItem xmlns:ds="http://schemas.openxmlformats.org/officeDocument/2006/customXml" ds:itemID="{06E77F90-C265-4036-9D8F-BDA36D941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0F1A2122-4049-4F11-9609-4F48F4433EEC}">
  <ds:schemaRefs>
    <ds:schemaRef ds:uri="http://purl.org/dc/elements/1.1/"/>
    <ds:schemaRef ds:uri="http://schemas.openxmlformats.org/package/2006/metadata/core-properties"/>
    <ds:schemaRef ds:uri="http://www.w3.org/XML/1998/namespace"/>
    <ds:schemaRef ds:uri="http://schemas.microsoft.com/office/2006/documentManagement/types"/>
    <ds:schemaRef ds:uri="http://purl.org/dc/term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1265</TotalTime>
  <Words>1642</Words>
  <Application>Microsoft Office PowerPoint</Application>
  <PresentationFormat>On-screen Show (4:3)</PresentationFormat>
  <Paragraphs>129</Paragraphs>
  <Slides>41</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Hurry Up</vt:lpstr>
      <vt:lpstr>Webdings</vt:lpstr>
      <vt:lpstr>Office Theme</vt:lpstr>
      <vt:lpstr>From Scared to Prepared: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Texas Forest Service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Scared to Prepared:</dc:title>
  <dc:creator>Amen, Jan</dc:creator>
  <cp:lastModifiedBy>Thibeault, Jennifer</cp:lastModifiedBy>
  <cp:revision>86</cp:revision>
  <cp:lastPrinted>2013-11-12T17:01:54Z</cp:lastPrinted>
  <dcterms:created xsi:type="dcterms:W3CDTF">2013-08-07T15:32:33Z</dcterms:created>
  <dcterms:modified xsi:type="dcterms:W3CDTF">2013-11-22T20:07:38Z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0x0101009CCA04A4AD7DC04CB693A1487208AACF</vt:lpwstr>
  </property>
</Properties>
</file>