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  <p:sldMasterId id="2147483708" r:id="rId6"/>
  </p:sldMasterIdLst>
  <p:notesMasterIdLst>
    <p:notesMasterId r:id="rId38"/>
  </p:notesMasterIdLst>
  <p:handoutMasterIdLst>
    <p:handoutMasterId r:id="rId39"/>
  </p:handoutMasterIdLst>
  <p:sldIdLst>
    <p:sldId id="366" r:id="rId7"/>
    <p:sldId id="379" r:id="rId8"/>
    <p:sldId id="348" r:id="rId9"/>
    <p:sldId id="363" r:id="rId10"/>
    <p:sldId id="380" r:id="rId11"/>
    <p:sldId id="383" r:id="rId12"/>
    <p:sldId id="318" r:id="rId13"/>
    <p:sldId id="384" r:id="rId14"/>
    <p:sldId id="375" r:id="rId15"/>
    <p:sldId id="364" r:id="rId16"/>
    <p:sldId id="381" r:id="rId17"/>
    <p:sldId id="327" r:id="rId18"/>
    <p:sldId id="322" r:id="rId19"/>
    <p:sldId id="354" r:id="rId20"/>
    <p:sldId id="355" r:id="rId21"/>
    <p:sldId id="326" r:id="rId22"/>
    <p:sldId id="352" r:id="rId23"/>
    <p:sldId id="350" r:id="rId24"/>
    <p:sldId id="351" r:id="rId25"/>
    <p:sldId id="356" r:id="rId26"/>
    <p:sldId id="321" r:id="rId27"/>
    <p:sldId id="330" r:id="rId28"/>
    <p:sldId id="332" r:id="rId29"/>
    <p:sldId id="331" r:id="rId30"/>
    <p:sldId id="334" r:id="rId31"/>
    <p:sldId id="335" r:id="rId32"/>
    <p:sldId id="333" r:id="rId33"/>
    <p:sldId id="345" r:id="rId34"/>
    <p:sldId id="367" r:id="rId35"/>
    <p:sldId id="337" r:id="rId36"/>
    <p:sldId id="382" r:id="rId37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516"/>
    <a:srgbClr val="096B2A"/>
    <a:srgbClr val="0D9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>
      <p:cViewPr varScale="1">
        <p:scale>
          <a:sx n="109" d="100"/>
          <a:sy n="109" d="100"/>
        </p:scale>
        <p:origin x="108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386" cy="465768"/>
          </a:xfrm>
          <a:prstGeom prst="rect">
            <a:avLst/>
          </a:prstGeom>
        </p:spPr>
        <p:txBody>
          <a:bodyPr vert="horz" lIns="90516" tIns="45258" rIns="90516" bIns="452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971" y="0"/>
            <a:ext cx="3042386" cy="465768"/>
          </a:xfrm>
          <a:prstGeom prst="rect">
            <a:avLst/>
          </a:prstGeom>
        </p:spPr>
        <p:txBody>
          <a:bodyPr vert="horz" lIns="90516" tIns="45258" rIns="90516" bIns="45258" rtlCol="0"/>
          <a:lstStyle>
            <a:lvl1pPr algn="r">
              <a:defRPr sz="1200"/>
            </a:lvl1pPr>
          </a:lstStyle>
          <a:p>
            <a:fld id="{E33D332C-C4EE-403D-AEAF-DA090EC327E8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8584"/>
            <a:ext cx="3042386" cy="465768"/>
          </a:xfrm>
          <a:prstGeom prst="rect">
            <a:avLst/>
          </a:prstGeom>
        </p:spPr>
        <p:txBody>
          <a:bodyPr vert="horz" lIns="90516" tIns="45258" rIns="90516" bIns="452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971" y="8838584"/>
            <a:ext cx="3042386" cy="465768"/>
          </a:xfrm>
          <a:prstGeom prst="rect">
            <a:avLst/>
          </a:prstGeom>
        </p:spPr>
        <p:txBody>
          <a:bodyPr vert="horz" lIns="90516" tIns="45258" rIns="90516" bIns="45258" rtlCol="0" anchor="b"/>
          <a:lstStyle>
            <a:lvl1pPr algn="r">
              <a:defRPr sz="1200"/>
            </a:lvl1pPr>
          </a:lstStyle>
          <a:p>
            <a:fld id="{EABD8775-04E7-4571-82B5-7D389FFBC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273" cy="464681"/>
          </a:xfrm>
          <a:prstGeom prst="rect">
            <a:avLst/>
          </a:prstGeom>
        </p:spPr>
        <p:txBody>
          <a:bodyPr vert="horz" lIns="88236" tIns="44118" rIns="88236" bIns="441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129" y="0"/>
            <a:ext cx="3042273" cy="464681"/>
          </a:xfrm>
          <a:prstGeom prst="rect">
            <a:avLst/>
          </a:prstGeom>
        </p:spPr>
        <p:txBody>
          <a:bodyPr vert="horz" lIns="88236" tIns="44118" rIns="88236" bIns="44118" rtlCol="0"/>
          <a:lstStyle>
            <a:lvl1pPr algn="r">
              <a:defRPr sz="1200"/>
            </a:lvl1pPr>
          </a:lstStyle>
          <a:p>
            <a:fld id="{2D2F2E33-B1A4-4F0F-9AD8-4553A8765FB9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6" tIns="44118" rIns="88236" bIns="441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299" y="4420623"/>
            <a:ext cx="5615330" cy="4186743"/>
          </a:xfrm>
          <a:prstGeom prst="rect">
            <a:avLst/>
          </a:prstGeom>
        </p:spPr>
        <p:txBody>
          <a:bodyPr vert="horz" lIns="88236" tIns="44118" rIns="88236" bIns="441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707"/>
            <a:ext cx="3042273" cy="464681"/>
          </a:xfrm>
          <a:prstGeom prst="rect">
            <a:avLst/>
          </a:prstGeom>
        </p:spPr>
        <p:txBody>
          <a:bodyPr vert="horz" lIns="88236" tIns="44118" rIns="88236" bIns="441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129" y="8839707"/>
            <a:ext cx="3042273" cy="464681"/>
          </a:xfrm>
          <a:prstGeom prst="rect">
            <a:avLst/>
          </a:prstGeom>
        </p:spPr>
        <p:txBody>
          <a:bodyPr vert="horz" lIns="88236" tIns="44118" rIns="88236" bIns="44118" rtlCol="0" anchor="b"/>
          <a:lstStyle>
            <a:lvl1pPr algn="r">
              <a:defRPr sz="1200"/>
            </a:lvl1pPr>
          </a:lstStyle>
          <a:p>
            <a:fld id="{E21AB430-2AD9-4670-836F-35B19F1AC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6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20" name="Picture 3" descr="4FRI-logo-smal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1206500" cy="11811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20" name="Picture 3" descr="4FRI-logo-smal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1206500" cy="118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055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638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1405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6671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24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21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21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50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15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62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36802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20" name="Picture 3" descr="4FRI-logo-smal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1206500" cy="118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4260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8671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909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22095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9423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0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9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7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7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958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125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103481C-FD76-45A7-B34C-A15C8D9F8F70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B72D299-FB90-469B-831F-D0FFE0B84BB9}" type="slidenum">
              <a:rPr lang="en-US" smtClean="0">
                <a:solidFill>
                  <a:srgbClr val="245628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245628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459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agstaffwatershedprotection.org/" TargetMode="Externa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276600"/>
            <a:ext cx="4727574" cy="2514600"/>
          </a:xfrm>
        </p:spPr>
        <p:txBody>
          <a:bodyPr>
            <a:normAutofit/>
          </a:bodyPr>
          <a:lstStyle/>
          <a:p>
            <a:pPr>
              <a:tabLst>
                <a:tab pos="688975" algn="l"/>
              </a:tabLst>
            </a:pPr>
            <a:r>
              <a:rPr lang="en-US" sz="1800" u="sng" cap="small" dirty="0" smtClean="0">
                <a:solidFill>
                  <a:schemeClr val="tx1"/>
                </a:solidFill>
              </a:rPr>
              <a:t>November 14, 2013</a:t>
            </a:r>
          </a:p>
          <a:p>
            <a:pPr>
              <a:tabLst>
                <a:tab pos="688975" algn="l"/>
              </a:tabLst>
            </a:pPr>
            <a:endParaRPr lang="en-US" cap="small" dirty="0">
              <a:solidFill>
                <a:schemeClr val="tx1"/>
              </a:solidFill>
            </a:endParaRPr>
          </a:p>
          <a:p>
            <a:pPr>
              <a:tabLst>
                <a:tab pos="688975" algn="l"/>
              </a:tabLst>
            </a:pPr>
            <a:r>
              <a:rPr lang="en-US" cap="small" dirty="0" smtClean="0">
                <a:solidFill>
                  <a:schemeClr val="tx1"/>
                </a:solidFill>
              </a:rPr>
              <a:t>MARK BREHL</a:t>
            </a:r>
          </a:p>
          <a:p>
            <a:pPr>
              <a:tabLst>
                <a:tab pos="688975" algn="l"/>
              </a:tabLst>
            </a:pPr>
            <a:endParaRPr lang="en-US" cap="small" dirty="0" smtClean="0">
              <a:solidFill>
                <a:schemeClr val="tx1"/>
              </a:solidFill>
            </a:endParaRPr>
          </a:p>
          <a:p>
            <a:pPr>
              <a:tabLst>
                <a:tab pos="688975" algn="l"/>
              </a:tabLst>
            </a:pPr>
            <a:r>
              <a:rPr lang="en-US" cap="small" dirty="0" smtClean="0">
                <a:solidFill>
                  <a:schemeClr val="tx1"/>
                </a:solidFill>
              </a:rPr>
              <a:t>City of Flagstaff </a:t>
            </a:r>
          </a:p>
          <a:p>
            <a:pPr>
              <a:tabLst>
                <a:tab pos="688975" algn="l"/>
              </a:tabLst>
            </a:pPr>
            <a:r>
              <a:rPr lang="en-US" cap="small" dirty="0">
                <a:solidFill>
                  <a:schemeClr val="tx1"/>
                </a:solidFill>
              </a:rPr>
              <a:t>F</a:t>
            </a:r>
            <a:r>
              <a:rPr lang="en-US" cap="small" dirty="0" smtClean="0">
                <a:solidFill>
                  <a:schemeClr val="tx1"/>
                </a:solidFill>
              </a:rPr>
              <a:t>ire </a:t>
            </a:r>
            <a:r>
              <a:rPr lang="en-US" cap="small" dirty="0">
                <a:solidFill>
                  <a:schemeClr val="tx1"/>
                </a:solidFill>
              </a:rPr>
              <a:t>D</a:t>
            </a:r>
            <a:r>
              <a:rPr lang="en-US" cap="small" dirty="0" smtClean="0">
                <a:solidFill>
                  <a:schemeClr val="tx1"/>
                </a:solidFill>
              </a:rPr>
              <a:t>epartment</a:t>
            </a:r>
          </a:p>
          <a:p>
            <a:pPr>
              <a:tabLst>
                <a:tab pos="688975" algn="l"/>
              </a:tabLst>
            </a:pPr>
            <a:endParaRPr lang="en-US" cap="small" dirty="0"/>
          </a:p>
          <a:p>
            <a:endParaRPr lang="en-US" cap="small" dirty="0" smtClean="0"/>
          </a:p>
          <a:p>
            <a:endParaRPr lang="en-US" cap="small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199" cy="1447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Watershed Protection Project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Fires, Floods, Fences and Funding</a:t>
            </a:r>
            <a:endParaRPr lang="en-US" sz="3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1" y="2895600"/>
            <a:ext cx="3136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</a:t>
            </a:r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</a:t>
            </a:r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#405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3886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Purpose: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Protect  storage capacity and water quality</a:t>
            </a:r>
          </a:p>
          <a:p>
            <a:endParaRPr lang="en-US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r>
              <a:rPr lang="en-US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If approved, bond </a:t>
            </a:r>
            <a:r>
              <a:rPr lang="en-US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would: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 </a:t>
            </a: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Plan and conduct forest treatments and environmental analysis in the watershed south of town to reduce wildfire threat, thereby protecting the storage capacity and water quality of Lake Mary</a:t>
            </a:r>
          </a:p>
          <a:p>
            <a:endParaRPr lang="en-US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962400"/>
            <a:ext cx="3505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U.S</a:t>
            </a:r>
            <a:r>
              <a:rPr lang="en-US" b="1" dirty="0">
                <a:solidFill>
                  <a:prstClr val="black"/>
                </a:solidFill>
              </a:rPr>
              <a:t>. Forest Service lands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outh of, and </a:t>
            </a:r>
            <a:r>
              <a:rPr lang="en-US" b="1" dirty="0">
                <a:solidFill>
                  <a:prstClr val="black"/>
                </a:solidFill>
              </a:rPr>
              <a:t>outside, of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the City</a:t>
            </a:r>
          </a:p>
          <a:p>
            <a:pPr algn="ctr"/>
            <a:endParaRPr lang="en-US" sz="800" b="1" dirty="0">
              <a:solidFill>
                <a:prstClr val="black"/>
              </a:solidFill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50% of City’s water supply      Key recreational value 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1"/>
            <a:ext cx="46760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6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97" y="1676400"/>
            <a:ext cx="6148294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Bond Question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Bond Question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 bwMode="auto">
          <a:xfrm>
            <a:off x="301752" y="1676400"/>
            <a:ext cx="850392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SzPct val="150000"/>
              <a:buFont typeface="Arial" pitchFamily="34" charset="0"/>
              <a:buChar char="•"/>
            </a:pPr>
            <a:r>
              <a:rPr lang="en-US" sz="5700" b="1" dirty="0" smtClean="0"/>
              <a:t>Accelerate planning and treatment activities within 4FRI area near Flagstaff</a:t>
            </a:r>
          </a:p>
          <a:p>
            <a:pPr marL="457200" lvl="1" indent="0">
              <a:buSzPct val="150000"/>
              <a:buNone/>
            </a:pPr>
            <a:endParaRPr lang="en-US" sz="5700" b="1" dirty="0" smtClean="0"/>
          </a:p>
          <a:p>
            <a:pPr lvl="1">
              <a:buSzPct val="150000"/>
              <a:buFont typeface="Arial" pitchFamily="34" charset="0"/>
              <a:buChar char="•"/>
            </a:pPr>
            <a:r>
              <a:rPr lang="en-US" sz="5700" b="1" dirty="0" smtClean="0"/>
              <a:t>Leverage other State and Federal funds</a:t>
            </a:r>
          </a:p>
          <a:p>
            <a:pPr lvl="1">
              <a:buSzPct val="150000"/>
              <a:buFont typeface="Arial" pitchFamily="34" charset="0"/>
              <a:buChar char="•"/>
            </a:pPr>
            <a:endParaRPr lang="en-US" sz="5700" b="1" dirty="0" smtClean="0"/>
          </a:p>
          <a:p>
            <a:pPr lvl="1">
              <a:buSzPct val="150000"/>
              <a:buFont typeface="Arial" pitchFamily="34" charset="0"/>
              <a:buChar char="•"/>
            </a:pPr>
            <a:r>
              <a:rPr lang="en-US" sz="5700" b="1" dirty="0" smtClean="0"/>
              <a:t>Expand</a:t>
            </a:r>
            <a:r>
              <a:rPr lang="en-US" sz="5700" dirty="0" smtClean="0"/>
              <a:t> </a:t>
            </a:r>
            <a:r>
              <a:rPr lang="en-US" sz="5700" b="1" dirty="0" smtClean="0"/>
              <a:t>scope and size of planned forest treatments:</a:t>
            </a:r>
          </a:p>
          <a:p>
            <a:pPr lvl="1">
              <a:buNone/>
            </a:pPr>
            <a:endParaRPr lang="en-US" sz="2900" dirty="0" smtClean="0"/>
          </a:p>
          <a:p>
            <a:pPr marL="744538" indent="0">
              <a:buNone/>
              <a:tabLst>
                <a:tab pos="2860675" algn="l"/>
                <a:tab pos="4911725" algn="l"/>
              </a:tabLst>
            </a:pPr>
            <a:r>
              <a:rPr lang="en-US" sz="2900" b="1" dirty="0"/>
              <a:t> </a:t>
            </a:r>
            <a:r>
              <a:rPr lang="en-US" sz="2900" b="1" dirty="0" smtClean="0"/>
              <a:t>   </a:t>
            </a:r>
            <a:r>
              <a:rPr lang="en-US" sz="2900" b="1" u="sng" dirty="0" smtClean="0"/>
              <a:t>Rio de Flag </a:t>
            </a:r>
            <a:r>
              <a:rPr lang="en-US" sz="2900" b="1" dirty="0" smtClean="0"/>
              <a:t>– 	4FRI funding – 	2,360 acres</a:t>
            </a:r>
          </a:p>
          <a:p>
            <a:pPr marL="2860675" indent="-2116138">
              <a:buNone/>
              <a:tabLst>
                <a:tab pos="4911725" algn="l"/>
              </a:tabLst>
            </a:pPr>
            <a:r>
              <a:rPr lang="en-US" sz="2900" b="1" dirty="0" smtClean="0"/>
              <a:t>                             	City bond –  	6,780 acres</a:t>
            </a:r>
          </a:p>
          <a:p>
            <a:pPr marL="2795588" indent="-2051050">
              <a:buNone/>
              <a:tabLst>
                <a:tab pos="4911725" algn="l"/>
              </a:tabLst>
            </a:pPr>
            <a:r>
              <a:rPr lang="en-US" sz="2900" dirty="0" smtClean="0"/>
              <a:t>		----------------		 </a:t>
            </a:r>
          </a:p>
          <a:p>
            <a:pPr>
              <a:buNone/>
              <a:tabLst>
                <a:tab pos="4911725" algn="l"/>
              </a:tabLst>
            </a:pPr>
            <a:r>
              <a:rPr lang="en-US" sz="2900" b="1" dirty="0" smtClean="0"/>
              <a:t>		</a:t>
            </a:r>
            <a:r>
              <a:rPr lang="en-US" sz="3600" b="1" dirty="0" smtClean="0"/>
              <a:t>9,140 acres</a:t>
            </a:r>
          </a:p>
          <a:p>
            <a:pPr marL="744538" lvl="1" indent="0">
              <a:buNone/>
              <a:tabLst>
                <a:tab pos="2860675" algn="l"/>
                <a:tab pos="4805363" algn="l"/>
              </a:tabLst>
            </a:pPr>
            <a:endParaRPr lang="en-US" sz="2900" b="1" dirty="0" smtClean="0"/>
          </a:p>
          <a:p>
            <a:pPr marL="744538" lvl="1" indent="0">
              <a:buNone/>
              <a:tabLst>
                <a:tab pos="2860675" algn="l"/>
                <a:tab pos="4805363" algn="l"/>
              </a:tabLst>
            </a:pPr>
            <a:r>
              <a:rPr lang="en-US" sz="2900" b="1" dirty="0" smtClean="0"/>
              <a:t>    </a:t>
            </a:r>
            <a:r>
              <a:rPr lang="en-US" sz="2900" b="1" u="sng" dirty="0" smtClean="0"/>
              <a:t>Lake Mary</a:t>
            </a:r>
            <a:r>
              <a:rPr lang="en-US" sz="2900" b="1" dirty="0" smtClean="0"/>
              <a:t> – 	4FRI funding - 	32,000 acres</a:t>
            </a:r>
          </a:p>
          <a:p>
            <a:pPr marL="1147763" lvl="1" indent="-403225">
              <a:buNone/>
              <a:tabLst>
                <a:tab pos="2860675" algn="l"/>
                <a:tab pos="4805363" algn="l"/>
              </a:tabLst>
            </a:pPr>
            <a:r>
              <a:rPr lang="en-US" sz="2900" b="1" dirty="0" smtClean="0"/>
              <a:t>		City bond -	  4,000 acres</a:t>
            </a:r>
          </a:p>
          <a:p>
            <a:pPr marL="1147763" lvl="1" indent="-403225">
              <a:buNone/>
              <a:tabLst>
                <a:tab pos="2860675" algn="l"/>
                <a:tab pos="4805363" algn="l"/>
              </a:tabLst>
            </a:pPr>
            <a:r>
              <a:rPr lang="en-US" sz="2900" dirty="0" smtClean="0"/>
              <a:t>			------------------</a:t>
            </a:r>
          </a:p>
          <a:p>
            <a:pPr marL="1147763" lvl="1" indent="-403225">
              <a:buNone/>
              <a:tabLst>
                <a:tab pos="2860675" algn="l"/>
                <a:tab pos="4805363" algn="l"/>
              </a:tabLst>
            </a:pPr>
            <a:r>
              <a:rPr lang="en-US" sz="2900" dirty="0" smtClean="0"/>
              <a:t>			</a:t>
            </a:r>
            <a:r>
              <a:rPr lang="en-US" sz="3600" b="1" dirty="0" smtClean="0"/>
              <a:t>36,000 acres </a:t>
            </a:r>
            <a:endParaRPr lang="en-US" sz="3600" dirty="0" smtClean="0"/>
          </a:p>
          <a:p>
            <a:pPr marL="2795588" lvl="1" indent="-2051050">
              <a:buNone/>
              <a:tabLst>
                <a:tab pos="4805363" algn="l"/>
              </a:tabLs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  <a:p>
            <a:pPr lvl="1"/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2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u="sng" dirty="0" smtClean="0"/>
              <a:t>Relationship</a:t>
            </a:r>
            <a:r>
              <a:rPr lang="en-US" dirty="0" smtClean="0"/>
              <a:t> to the Forest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u="sng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09800"/>
            <a:ext cx="505890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the Forest, </a:t>
            </a:r>
            <a:endParaRPr lang="en-US" u="sng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ym typeface="Wingdings" pitchFamily="2" charset="2"/>
              </a:rPr>
              <a:t>Strong awareness of the </a:t>
            </a:r>
            <a:r>
              <a:rPr lang="en-US" u="sng" dirty="0" smtClean="0">
                <a:sym typeface="Wingdings" pitchFamily="2" charset="2"/>
              </a:rPr>
              <a:t>Threat</a:t>
            </a:r>
            <a:endParaRPr lang="en-US" u="sng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523999"/>
            <a:ext cx="3505200" cy="4803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irtan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971800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42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the Forest,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Strong awareness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Threat</a:t>
            </a:r>
          </a:p>
          <a:p>
            <a:r>
              <a:rPr lang="en-US" dirty="0" smtClean="0">
                <a:sym typeface="Wingdings" pitchFamily="2" charset="2"/>
              </a:rPr>
              <a:t>History of </a:t>
            </a:r>
            <a:r>
              <a:rPr lang="en-US" u="sng" dirty="0" smtClean="0">
                <a:sym typeface="Wingdings" pitchFamily="2" charset="2"/>
              </a:rPr>
              <a:t>City Leadership &amp; Action</a:t>
            </a:r>
            <a:endParaRPr lang="en-US" u="sng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  <p:pic>
        <p:nvPicPr>
          <p:cNvPr id="6" name="Picture 5" descr="Hendrick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810000"/>
            <a:ext cx="2971800" cy="2228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r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4038600"/>
            <a:ext cx="2315356" cy="172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GFFPTour1_Oct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05200"/>
            <a:ext cx="2895600" cy="2171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Firewood_Clay Sprin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1524000"/>
            <a:ext cx="2819400" cy="2114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67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with Forest,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Strong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wareness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Threat</a:t>
            </a:r>
            <a:endParaRPr lang="en-US" u="sng" dirty="0" smtClean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History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City Leadership &amp; Action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</a:p>
          <a:p>
            <a:r>
              <a:rPr lang="en-US" dirty="0" smtClean="0">
                <a:sym typeface="Wingdings" pitchFamily="2" charset="2"/>
              </a:rPr>
              <a:t>Long-standing </a:t>
            </a:r>
            <a:r>
              <a:rPr lang="en-US" u="sng" dirty="0" smtClean="0">
                <a:sym typeface="Wingdings" pitchFamily="2" charset="2"/>
              </a:rPr>
              <a:t>Partnerships</a:t>
            </a:r>
            <a:r>
              <a:rPr lang="en-US" dirty="0" smtClean="0">
                <a:sym typeface="Wingdings" pitchFamily="2" charset="2"/>
              </a:rPr>
              <a:t> </a:t>
            </a:r>
            <a:endParaRPr lang="en-US" u="sng" dirty="0" smtClean="0">
              <a:sym typeface="Wingdings" pitchFamily="2" charset="2"/>
            </a:endParaRPr>
          </a:p>
        </p:txBody>
      </p:sp>
      <p:pic>
        <p:nvPicPr>
          <p:cNvPr id="7" name="Picture 6" descr="4FRI_Jul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3733800"/>
            <a:ext cx="3200400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Camp Navajo Saw08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524000"/>
            <a:ext cx="2782824" cy="2087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187819_163214050403845_676578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038600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CNF 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810000"/>
            <a:ext cx="3276600" cy="2203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03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with Forest,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trong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wareness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Threat</a:t>
            </a:r>
            <a:endParaRPr lang="en-US" u="sng" dirty="0" smtClean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History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City Leadership &amp; Action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Long standing 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artnerships </a:t>
            </a:r>
          </a:p>
          <a:p>
            <a:r>
              <a:rPr lang="en-US" u="sng" dirty="0" smtClean="0">
                <a:sym typeface="Wingdings" pitchFamily="2" charset="2"/>
              </a:rPr>
              <a:t>Timing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517775" cy="37798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4237037" cy="23891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5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r>
              <a:rPr lang="en-US" b="1" u="sng" dirty="0" smtClean="0"/>
              <a:t>Linkage </a:t>
            </a:r>
            <a:r>
              <a:rPr lang="en-US" b="1" u="sng" dirty="0" smtClean="0">
                <a:sym typeface="Wingdings" pitchFamily="2" charset="2"/>
              </a:rPr>
              <a:t> Flood Impacts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/>
          <a:stretch/>
        </p:blipFill>
        <p:spPr bwMode="auto">
          <a:xfrm>
            <a:off x="381000" y="1828800"/>
            <a:ext cx="8473122" cy="450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0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u="sng" dirty="0" smtClean="0"/>
              <a:t>Linkage </a:t>
            </a:r>
            <a:r>
              <a:rPr lang="en-US" b="1" u="sng" dirty="0" smtClean="0">
                <a:sym typeface="Wingdings" pitchFamily="2" charset="2"/>
              </a:rPr>
              <a:t> Water Supply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2514600"/>
            <a:ext cx="4488458" cy="333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10200" y="1828800"/>
            <a:ext cx="350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typically think of a “water system” in terms of infrastructure: reservoirs, stream channels, treatment plants, pipelines, meters, and taps.</a:t>
            </a:r>
          </a:p>
          <a:p>
            <a:endParaRPr lang="en-US" sz="800" b="1" dirty="0"/>
          </a:p>
          <a:p>
            <a:r>
              <a:rPr lang="en-US" sz="2000" b="1" dirty="0"/>
              <a:t>But our water comes from the Forest,  so is not our Forest part of our “system” as well, perhaps the most important part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17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3352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Not one size fits all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Substitutions ARE </a:t>
            </a:r>
            <a:r>
              <a:rPr lang="en-US" u="sng" dirty="0" smtClean="0">
                <a:solidFill>
                  <a:schemeClr val="tx1"/>
                </a:solidFill>
              </a:rPr>
              <a:t>required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This is our story,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how we got here from there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199" cy="1447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Watershed Protection Project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Fires, Floods, Fences and Funding</a:t>
            </a:r>
            <a:endParaRPr lang="en-US" sz="3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Flagstaff?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Relationship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with Forest,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trong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wareness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Threat</a:t>
            </a:r>
            <a:endParaRPr lang="en-US" u="sng" dirty="0" smtClean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History of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City Leadership &amp; Action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Long standing </a:t>
            </a: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Partnerships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</a:p>
          <a:p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Timing</a:t>
            </a:r>
          </a:p>
          <a:p>
            <a:r>
              <a:rPr lang="en-US" u="sng" dirty="0" smtClean="0">
                <a:sym typeface="Wingdings" pitchFamily="2" charset="2"/>
              </a:rPr>
              <a:t>Favorable</a:t>
            </a:r>
            <a:r>
              <a:rPr lang="en-US" dirty="0" smtClean="0">
                <a:sym typeface="Wingdings" pitchFamily="2" charset="2"/>
              </a:rPr>
              <a:t> political environment</a:t>
            </a:r>
            <a:endParaRPr lang="en-US" u="sng" dirty="0" smtClean="0">
              <a:sym typeface="Wingdings" pitchFamily="2" charset="2"/>
            </a:endParaRPr>
          </a:p>
        </p:txBody>
      </p:sp>
      <p:pic>
        <p:nvPicPr>
          <p:cNvPr id="5" name="Picture 4" descr="Awar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495800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SC Worksh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8858" y="2057400"/>
            <a:ext cx="2845741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4FRI Tour_Jul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4476750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 Municipal Bond?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Benefits</a:t>
            </a:r>
          </a:p>
          <a:p>
            <a:r>
              <a:rPr lang="en-US" dirty="0" smtClean="0"/>
              <a:t>Provides more immediate funds</a:t>
            </a:r>
          </a:p>
          <a:p>
            <a:r>
              <a:rPr lang="en-US" dirty="0" smtClean="0"/>
              <a:t>Low administration costs</a:t>
            </a:r>
          </a:p>
          <a:p>
            <a:r>
              <a:rPr lang="en-US" dirty="0" smtClean="0">
                <a:sym typeface="Wingdings" pitchFamily="2" charset="2"/>
              </a:rPr>
              <a:t>Planned retirement of older bonds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u="sng" dirty="0" smtClean="0">
                <a:sym typeface="Wingdings" pitchFamily="2" charset="2"/>
              </a:rPr>
              <a:t>Challenges</a:t>
            </a:r>
          </a:p>
          <a:p>
            <a:r>
              <a:rPr lang="en-US" dirty="0" smtClean="0">
                <a:sym typeface="Wingdings" pitchFamily="2" charset="2"/>
              </a:rPr>
              <a:t>Voter approval needed</a:t>
            </a:r>
          </a:p>
          <a:p>
            <a:r>
              <a:rPr lang="en-US" dirty="0" smtClean="0">
                <a:sym typeface="Wingdings" pitchFamily="2" charset="2"/>
              </a:rPr>
              <a:t>Relationship to secondary property taxes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of Question #405</a:t>
            </a:r>
            <a:endParaRPr lang="en-US" sz="3600" b="1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June 2011 – Santa Fe Workshop</a:t>
            </a:r>
          </a:p>
          <a:p>
            <a:r>
              <a:rPr lang="en-US" i="1" dirty="0"/>
              <a:t>M</a:t>
            </a:r>
            <a:r>
              <a:rPr lang="en-US" i="1" dirty="0" smtClean="0"/>
              <a:t>arch 2012 </a:t>
            </a:r>
            <a:r>
              <a:rPr lang="en-US" dirty="0" smtClean="0"/>
              <a:t>– Initial meeting with city staff</a:t>
            </a:r>
          </a:p>
          <a:p>
            <a:r>
              <a:rPr lang="en-US" i="1" dirty="0" smtClean="0"/>
              <a:t>April-June 2012 </a:t>
            </a:r>
            <a:r>
              <a:rPr lang="en-US" dirty="0" smtClean="0"/>
              <a:t>– Development  of measure by city/community task force</a:t>
            </a:r>
          </a:p>
          <a:p>
            <a:r>
              <a:rPr lang="en-US" i="1" dirty="0" smtClean="0"/>
              <a:t>July 2012 </a:t>
            </a:r>
            <a:r>
              <a:rPr lang="en-US" dirty="0" smtClean="0"/>
              <a:t>– City Council approved for inclusion on ballot</a:t>
            </a:r>
          </a:p>
          <a:p>
            <a:r>
              <a:rPr lang="en-US" i="1" dirty="0" smtClean="0"/>
              <a:t>Aug-Oct 2012 </a:t>
            </a:r>
            <a:r>
              <a:rPr lang="en-US" dirty="0" smtClean="0"/>
              <a:t>– Public campaign</a:t>
            </a:r>
          </a:p>
        </p:txBody>
      </p:sp>
    </p:spTree>
    <p:extLst>
      <p:ext uri="{BB962C8B-B14F-4D97-AF65-F5344CB8AC3E}">
        <p14:creationId xmlns:p14="http://schemas.microsoft.com/office/powerpoint/2010/main" val="36334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 Methods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Presentations &amp; Events</a:t>
            </a:r>
          </a:p>
          <a:p>
            <a:r>
              <a:rPr lang="en-US" dirty="0" smtClean="0"/>
              <a:t>Post Card Mailers</a:t>
            </a:r>
          </a:p>
          <a:p>
            <a:r>
              <a:rPr lang="en-US" dirty="0" smtClean="0"/>
              <a:t>Yard Signs</a:t>
            </a:r>
          </a:p>
          <a:p>
            <a:r>
              <a:rPr lang="en-US" dirty="0" smtClean="0"/>
              <a:t>Media Outlets</a:t>
            </a:r>
          </a:p>
          <a:p>
            <a:r>
              <a:rPr lang="en-US" dirty="0" smtClean="0"/>
              <a:t>Email Blasts</a:t>
            </a:r>
          </a:p>
          <a:p>
            <a:r>
              <a:rPr lang="en-US" dirty="0" smtClean="0"/>
              <a:t>Website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87" y="1676400"/>
            <a:ext cx="449463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47" y="4495800"/>
            <a:ext cx="2390274" cy="18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43400" y="5105399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City staff – </a:t>
            </a:r>
            <a:r>
              <a:rPr lang="en-US" sz="2400" u="sng" dirty="0" smtClean="0"/>
              <a:t>Information</a:t>
            </a:r>
          </a:p>
          <a:p>
            <a:r>
              <a:rPr lang="en-US" sz="2400" dirty="0" smtClean="0"/>
              <a:t>Yes on 405 - </a:t>
            </a:r>
            <a:r>
              <a:rPr lang="en-US" sz="2400" u="sng" dirty="0" smtClean="0"/>
              <a:t>Advocate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of Question #405</a:t>
            </a:r>
            <a:endParaRPr lang="en-US" sz="3600" b="1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March 2012 </a:t>
            </a:r>
            <a:r>
              <a:rPr lang="en-US" dirty="0" smtClean="0"/>
              <a:t>– Initial meeting with city staff</a:t>
            </a:r>
          </a:p>
          <a:p>
            <a:r>
              <a:rPr lang="en-US" i="1" dirty="0" smtClean="0"/>
              <a:t>April-June 2012 </a:t>
            </a:r>
            <a:r>
              <a:rPr lang="en-US" dirty="0" smtClean="0"/>
              <a:t>– Development  of measure by city/community task force</a:t>
            </a:r>
          </a:p>
          <a:p>
            <a:r>
              <a:rPr lang="en-US" i="1" dirty="0" smtClean="0"/>
              <a:t>July 2012 </a:t>
            </a:r>
            <a:r>
              <a:rPr lang="en-US" dirty="0" smtClean="0"/>
              <a:t>– City Council approved for inclusion on Nov ballot</a:t>
            </a:r>
          </a:p>
          <a:p>
            <a:r>
              <a:rPr lang="en-US" i="1" dirty="0" smtClean="0"/>
              <a:t>Aug-Oct 2012 </a:t>
            </a:r>
            <a:r>
              <a:rPr lang="en-US" dirty="0" smtClean="0"/>
              <a:t>– Public campaign</a:t>
            </a:r>
          </a:p>
          <a:p>
            <a:r>
              <a:rPr lang="en-US" i="1" dirty="0" smtClean="0"/>
              <a:t>Nov 2012 – </a:t>
            </a:r>
            <a:r>
              <a:rPr lang="en-US" b="1" i="1" u="sng" dirty="0" smtClean="0">
                <a:solidFill>
                  <a:srgbClr val="FF0000"/>
                </a:solidFill>
              </a:rPr>
              <a:t>74% Voter Approval</a:t>
            </a:r>
          </a:p>
        </p:txBody>
      </p:sp>
    </p:spTree>
    <p:extLst>
      <p:ext uri="{BB962C8B-B14F-4D97-AF65-F5344CB8AC3E}">
        <p14:creationId xmlns:p14="http://schemas.microsoft.com/office/powerpoint/2010/main" val="36334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Important to Supporters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7924800" cy="4575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/>
              <a:t>74% of the voters</a:t>
            </a:r>
          </a:p>
          <a:p>
            <a:r>
              <a:rPr lang="en-US" sz="2400" dirty="0" smtClean="0"/>
              <a:t>Reduce the </a:t>
            </a:r>
            <a:r>
              <a:rPr lang="en-US" sz="2400" u="sng" dirty="0" smtClean="0"/>
              <a:t>impact of post-fire flooding</a:t>
            </a:r>
          </a:p>
          <a:p>
            <a:r>
              <a:rPr lang="en-US" sz="2400" dirty="0" smtClean="0"/>
              <a:t>Protect city water resources</a:t>
            </a:r>
          </a:p>
          <a:p>
            <a:r>
              <a:rPr lang="en-US" sz="2400" dirty="0" smtClean="0"/>
              <a:t>Invest now to avoid future costs</a:t>
            </a:r>
          </a:p>
          <a:p>
            <a:r>
              <a:rPr lang="en-US" sz="2400" dirty="0" smtClean="0"/>
              <a:t>Flagstaff and USFS will use money efficiently</a:t>
            </a:r>
          </a:p>
          <a:p>
            <a:r>
              <a:rPr lang="en-US" sz="2400" dirty="0" smtClean="0"/>
              <a:t>Reduce the </a:t>
            </a:r>
            <a:r>
              <a:rPr lang="en-US" sz="2400" u="sng" dirty="0" smtClean="0"/>
              <a:t>risk of catastrophic fire</a:t>
            </a:r>
          </a:p>
          <a:p>
            <a:r>
              <a:rPr lang="en-US" sz="2400" u="sng" dirty="0" smtClean="0"/>
              <a:t>Investment </a:t>
            </a:r>
            <a:r>
              <a:rPr lang="en-US" sz="2400" dirty="0" smtClean="0"/>
              <a:t>will have clear outcomes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Over half believed their taxes would go UP!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County residents upset they could not vote YES!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28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Important to Opposition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76400"/>
            <a:ext cx="7620000" cy="442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/>
              <a:t>26% of the voters</a:t>
            </a:r>
          </a:p>
          <a:p>
            <a:r>
              <a:rPr lang="en-US" sz="2400" dirty="0" smtClean="0"/>
              <a:t>My taxes are already too high</a:t>
            </a:r>
          </a:p>
          <a:p>
            <a:r>
              <a:rPr lang="en-US" sz="2400" dirty="0" smtClean="0"/>
              <a:t>City and USFS will waste the money</a:t>
            </a:r>
          </a:p>
          <a:p>
            <a:r>
              <a:rPr lang="en-US" sz="2400" dirty="0" smtClean="0"/>
              <a:t>I cannot afford to pay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Other issues:  Not solution to water supply,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   Opposed to thinning the forest,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   Feds/industry should pay,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   Threat overstated</a:t>
            </a:r>
          </a:p>
        </p:txBody>
      </p:sp>
    </p:spTree>
    <p:extLst>
      <p:ext uri="{BB962C8B-B14F-4D97-AF65-F5344CB8AC3E}">
        <p14:creationId xmlns:p14="http://schemas.microsoft.com/office/powerpoint/2010/main" val="41540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of Question #405</a:t>
            </a:r>
            <a:endParaRPr lang="en-US" sz="3600" b="1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March 2012 </a:t>
            </a:r>
            <a:r>
              <a:rPr lang="en-US" dirty="0" smtClean="0"/>
              <a:t>– Initial meeting with city staff</a:t>
            </a:r>
          </a:p>
          <a:p>
            <a:r>
              <a:rPr lang="en-US" i="1" dirty="0" smtClean="0"/>
              <a:t>April-July 2012 </a:t>
            </a:r>
            <a:r>
              <a:rPr lang="en-US" dirty="0" smtClean="0"/>
              <a:t>– Development  of measure by city/community task force</a:t>
            </a:r>
          </a:p>
          <a:p>
            <a:r>
              <a:rPr lang="en-US" i="1" dirty="0" smtClean="0"/>
              <a:t>July 2012 </a:t>
            </a:r>
            <a:r>
              <a:rPr lang="en-US" dirty="0" smtClean="0"/>
              <a:t>– City Council approval for inclusion on ballot</a:t>
            </a:r>
          </a:p>
          <a:p>
            <a:r>
              <a:rPr lang="en-US" i="1" dirty="0" smtClean="0"/>
              <a:t>Aug-Oct 2012 </a:t>
            </a:r>
            <a:r>
              <a:rPr lang="en-US" dirty="0" smtClean="0"/>
              <a:t>– Public campaign</a:t>
            </a:r>
          </a:p>
          <a:p>
            <a:r>
              <a:rPr lang="en-US" i="1" dirty="0" smtClean="0"/>
              <a:t>Oct 2012 – </a:t>
            </a:r>
            <a:r>
              <a:rPr lang="en-US" b="1" i="1" u="sng" dirty="0" smtClean="0"/>
              <a:t>74% Voter Approval</a:t>
            </a:r>
          </a:p>
          <a:p>
            <a:pPr>
              <a:buNone/>
            </a:pPr>
            <a:endParaRPr lang="en-US" sz="2800" i="1" dirty="0" smtClean="0"/>
          </a:p>
          <a:p>
            <a:r>
              <a:rPr lang="en-US" i="1" dirty="0" smtClean="0"/>
              <a:t>Maintenance fees – </a:t>
            </a:r>
            <a:r>
              <a:rPr lang="en-US" dirty="0" smtClean="0"/>
              <a:t>Willingness to Pay study</a:t>
            </a:r>
          </a:p>
          <a:p>
            <a:r>
              <a:rPr lang="en-US" i="1" smtClean="0"/>
              <a:t>Ongoing</a:t>
            </a:r>
            <a:r>
              <a:rPr lang="en-US" smtClean="0"/>
              <a:t> </a:t>
            </a:r>
            <a:r>
              <a:rPr lang="en-US" dirty="0" smtClean="0"/>
              <a:t>– Planning and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 from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00200"/>
            <a:ext cx="8503920" cy="4572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Spend the time – </a:t>
            </a:r>
            <a:r>
              <a:rPr lang="en-US" sz="2400" b="1" i="1" dirty="0" smtClean="0"/>
              <a:t>Work now, Act later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Build on history and success – </a:t>
            </a:r>
            <a:r>
              <a:rPr lang="en-US" sz="2400" b="1" i="1" dirty="0" smtClean="0"/>
              <a:t>Incremental sustained change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Talk, Do, Lead – </a:t>
            </a:r>
            <a:r>
              <a:rPr lang="en-US" sz="2400" b="1" i="1" dirty="0" smtClean="0"/>
              <a:t>Go all in, Be the “Spark Plug”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Partner Up – </a:t>
            </a:r>
            <a:r>
              <a:rPr lang="en-US" sz="2400" b="1" i="1" dirty="0" smtClean="0"/>
              <a:t>Become a known, reliable, contributor first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Connect –L</a:t>
            </a:r>
            <a:r>
              <a:rPr lang="en-US" sz="2400" b="1" i="1" dirty="0" smtClean="0"/>
              <a:t>ink your issue and their needs</a:t>
            </a:r>
          </a:p>
        </p:txBody>
      </p:sp>
    </p:spTree>
    <p:extLst>
      <p:ext uri="{BB962C8B-B14F-4D97-AF65-F5344CB8AC3E}">
        <p14:creationId xmlns:p14="http://schemas.microsoft.com/office/powerpoint/2010/main" val="304527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 from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00200"/>
            <a:ext cx="8503920" cy="4343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Leverage – </a:t>
            </a:r>
            <a:r>
              <a:rPr lang="en-US" sz="2400" b="1" i="1" dirty="0" smtClean="0"/>
              <a:t>Allow others to contribute to your success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Timing – </a:t>
            </a:r>
            <a:r>
              <a:rPr lang="en-US" sz="2400" b="1" i="1" dirty="0" smtClean="0"/>
              <a:t>Better to wait than go too early, but when it’s right – JUMP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Campaign – </a:t>
            </a:r>
            <a:r>
              <a:rPr lang="en-US" sz="2400" b="1" i="1" dirty="0" smtClean="0"/>
              <a:t>Target your message to what they want, and to those who will decide the outcome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Plan – </a:t>
            </a:r>
            <a:r>
              <a:rPr lang="en-US" sz="2400" b="1" i="1" dirty="0" smtClean="0"/>
              <a:t>For catastrophic  success!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994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599" y="2895600"/>
            <a:ext cx="6019801" cy="3429000"/>
          </a:xfrm>
        </p:spPr>
        <p:txBody>
          <a:bodyPr>
            <a:normAutofit/>
          </a:bodyPr>
          <a:lstStyle/>
          <a:p>
            <a:r>
              <a:rPr lang="en-US" u="sng" cap="small" dirty="0" smtClean="0">
                <a:solidFill>
                  <a:schemeClr val="tx1"/>
                </a:solidFill>
              </a:rPr>
              <a:t>FROM</a:t>
            </a:r>
            <a:r>
              <a:rPr lang="en-US" cap="small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i="1" cap="small" dirty="0" smtClean="0">
                <a:solidFill>
                  <a:schemeClr val="tx1"/>
                </a:solidFill>
              </a:rPr>
              <a:t>All Trees Are Good and All Fires Are Bad</a:t>
            </a:r>
          </a:p>
          <a:p>
            <a:r>
              <a:rPr lang="en-US" u="sng" cap="small" dirty="0" smtClean="0">
                <a:solidFill>
                  <a:schemeClr val="tx1"/>
                </a:solidFill>
              </a:rPr>
              <a:t>TO</a:t>
            </a:r>
          </a:p>
          <a:p>
            <a:r>
              <a:rPr lang="en-US" i="1" cap="small" dirty="0" smtClean="0">
                <a:solidFill>
                  <a:schemeClr val="tx1"/>
                </a:solidFill>
              </a:rPr>
              <a:t>Cutting 2M trees (in the City - 2013), and Lighting more fires than we put out</a:t>
            </a:r>
          </a:p>
          <a:p>
            <a:endParaRPr lang="en-US" i="1" cap="small" dirty="0">
              <a:solidFill>
                <a:schemeClr val="tx1"/>
              </a:solidFill>
            </a:endParaRPr>
          </a:p>
          <a:p>
            <a:r>
              <a:rPr lang="en-US" u="sng" cap="small" dirty="0" smtClean="0">
                <a:solidFill>
                  <a:schemeClr val="tx1"/>
                </a:solidFill>
              </a:rPr>
              <a:t>FROM</a:t>
            </a:r>
          </a:p>
          <a:p>
            <a:r>
              <a:rPr lang="en-US" i="1" cap="small" dirty="0" smtClean="0">
                <a:solidFill>
                  <a:schemeClr val="tx1"/>
                </a:solidFill>
              </a:rPr>
              <a:t>Forests and fires are the feds problem</a:t>
            </a:r>
          </a:p>
          <a:p>
            <a:r>
              <a:rPr lang="en-US" u="sng" cap="small" dirty="0" smtClean="0">
                <a:solidFill>
                  <a:schemeClr val="tx1"/>
                </a:solidFill>
              </a:rPr>
              <a:t>TO</a:t>
            </a:r>
          </a:p>
          <a:p>
            <a:r>
              <a:rPr lang="en-US" i="1" cap="small" dirty="0" smtClean="0">
                <a:solidFill>
                  <a:schemeClr val="tx1"/>
                </a:solidFill>
              </a:rPr>
              <a:t>Voter Approval of tax monies for forest treatments outside of City on fed lands</a:t>
            </a:r>
          </a:p>
          <a:p>
            <a:endParaRPr lang="en-US" i="1" cap="small" dirty="0" smtClean="0"/>
          </a:p>
          <a:p>
            <a:endParaRPr lang="en-US" cap="small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199" cy="1447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Watershed Protection Project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Fires, Floods, Fences and Funding</a:t>
            </a:r>
            <a:endParaRPr lang="en-US" sz="3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33823"/>
            <a:ext cx="273473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Watershed Protection Project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/>
              <a:t>“In Flagstaff, reality was more important than blame”</a:t>
            </a:r>
          </a:p>
          <a:p>
            <a:pPr algn="ctr"/>
            <a:r>
              <a:rPr lang="en-US" sz="2000" b="1" i="1" dirty="0"/>
              <a:t> </a:t>
            </a:r>
            <a:r>
              <a:rPr lang="en-US" sz="2000" b="1" i="1" dirty="0" smtClean="0"/>
              <a:t>                                                         </a:t>
            </a:r>
            <a:r>
              <a:rPr lang="en-US" sz="1600" b="1" i="1" dirty="0" smtClean="0"/>
              <a:t>AZ Republic, Dec 2012</a:t>
            </a:r>
            <a:endParaRPr lang="en-US" sz="1600" b="1" i="1" dirty="0"/>
          </a:p>
        </p:txBody>
      </p:sp>
      <p:pic>
        <p:nvPicPr>
          <p:cNvPr id="9" name="Content Placeholder 3" descr="FINAL-Color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2971800"/>
            <a:ext cx="2642061" cy="25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QUESTIONS?</a:t>
            </a:r>
            <a:endParaRPr lang="en-US" sz="4400" b="1" dirty="0"/>
          </a:p>
        </p:txBody>
      </p:sp>
      <p:pic>
        <p:nvPicPr>
          <p:cNvPr id="5" name="Content Placeholder 3" descr="FINAL-Color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539" y="2438400"/>
            <a:ext cx="2642061" cy="2505402"/>
          </a:xfrm>
          <a:prstGeom prst="rect">
            <a:avLst/>
          </a:prstGeom>
        </p:spPr>
      </p:pic>
      <p:pic>
        <p:nvPicPr>
          <p:cNvPr id="6" name="Picture 5" descr="QR Code FWP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2667000"/>
            <a:ext cx="2070962" cy="207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2578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hlinkClick r:id="rId5"/>
              </a:rPr>
              <a:t>www.flagstaffwatershedprotection.org</a:t>
            </a:r>
            <a:endParaRPr lang="en-US" sz="2000" b="1" dirty="0" smtClean="0"/>
          </a:p>
          <a:p>
            <a:pPr algn="ctr"/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000" b="1" dirty="0" smtClean="0"/>
              <a:t>Mark </a:t>
            </a:r>
            <a:r>
              <a:rPr lang="en-US" sz="2000" b="1" dirty="0" err="1" smtClean="0"/>
              <a:t>Brehl</a:t>
            </a:r>
            <a:r>
              <a:rPr lang="en-US" sz="2000" b="1" dirty="0" smtClean="0"/>
              <a:t>  Email:  mbrehl@flagstaffaz.gov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Watershed Protection Project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</a:t>
            </a:r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</a:t>
            </a:r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#405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447800"/>
            <a:ext cx="472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Amount:</a:t>
            </a:r>
            <a:r>
              <a:rPr lang="en-US" sz="2800" b="1" dirty="0" smtClean="0"/>
              <a:t>  </a:t>
            </a:r>
            <a:r>
              <a:rPr lang="en-US" sz="2000" b="1" dirty="0" smtClean="0"/>
              <a:t>$10,000,000</a:t>
            </a:r>
          </a:p>
          <a:p>
            <a:endParaRPr lang="en-US" sz="1400" b="1" u="sng" dirty="0" smtClean="0"/>
          </a:p>
          <a:p>
            <a:r>
              <a:rPr lang="en-US" sz="2400" b="1" u="sng" dirty="0" smtClean="0"/>
              <a:t>Where:</a:t>
            </a:r>
            <a:endParaRPr lang="en-US" sz="800" b="1" u="sng" dirty="0" smtClean="0"/>
          </a:p>
          <a:p>
            <a:r>
              <a:rPr lang="en-US" sz="2000" b="1" dirty="0" smtClean="0"/>
              <a:t>  </a:t>
            </a:r>
            <a:r>
              <a:rPr lang="en-US" b="1" dirty="0" smtClean="0"/>
              <a:t>Rio de Flag – USFS and State</a:t>
            </a:r>
          </a:p>
          <a:p>
            <a:endParaRPr lang="en-US" sz="800" b="1" dirty="0" smtClean="0"/>
          </a:p>
          <a:p>
            <a:r>
              <a:rPr lang="en-US" sz="2000" b="1" dirty="0" smtClean="0"/>
              <a:t>  </a:t>
            </a:r>
            <a:r>
              <a:rPr lang="en-US" b="1" dirty="0" smtClean="0"/>
              <a:t>Lake Mary – USFS </a:t>
            </a:r>
          </a:p>
          <a:p>
            <a:endParaRPr lang="en-US" sz="1400" b="1" dirty="0" smtClean="0"/>
          </a:p>
          <a:p>
            <a:r>
              <a:rPr lang="en-US" sz="2400" b="1" u="sng" dirty="0" smtClean="0"/>
              <a:t>Description:</a:t>
            </a:r>
            <a:r>
              <a:rPr lang="en-US" sz="2400" b="1" i="1" dirty="0" smtClean="0"/>
              <a:t>  </a:t>
            </a:r>
            <a:r>
              <a:rPr lang="en-US" sz="2000" b="1" i="1" dirty="0" smtClean="0"/>
              <a:t>To prevent flood damage to the City and to protect the City water supply from damages which occur from large-scale and/or severe wildfire(s) in two watersheds serving the City</a:t>
            </a:r>
            <a:r>
              <a:rPr lang="en-US" sz="2000" b="1" dirty="0" smtClean="0"/>
              <a:t> </a:t>
            </a:r>
          </a:p>
          <a:p>
            <a:endParaRPr lang="en-US" sz="1400" b="1" dirty="0"/>
          </a:p>
          <a:p>
            <a:r>
              <a:rPr lang="en-US" sz="2400" b="1" u="sng" dirty="0" smtClean="0"/>
              <a:t>Partners:</a:t>
            </a:r>
            <a:r>
              <a:rPr lang="en-US" sz="2000" dirty="0" smtClean="0"/>
              <a:t>  </a:t>
            </a:r>
            <a:r>
              <a:rPr lang="en-US" b="1" dirty="0" smtClean="0"/>
              <a:t>USFS,  State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NAU, GFFP, County</a:t>
            </a:r>
            <a:endParaRPr lang="en-US" b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0"/>
            <a:ext cx="3986213" cy="508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7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8503920" cy="4721352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Timing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Fire and flood threat is certain and annual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State and Federal Funding is uncertain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Forest treatments in parts of these two watersheds not planned to occur at all, or scheduled 10+ years into the future</a:t>
            </a:r>
          </a:p>
          <a:p>
            <a:pPr lvl="1"/>
            <a:endParaRPr lang="en-US" sz="1600" b="1" dirty="0" smtClean="0">
              <a:solidFill>
                <a:schemeClr val="tx1"/>
              </a:solidFill>
            </a:endParaRPr>
          </a:p>
          <a:p>
            <a:pPr lvl="1"/>
            <a:endParaRPr lang="en-US" sz="16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/>
              <a:t>Fire and water impact is ours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Little direct fire threat to Flagstaff in these two areas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Post Fire flood impacts – Center of the bulls eye</a:t>
            </a:r>
          </a:p>
          <a:p>
            <a:pPr lvl="1"/>
            <a:endParaRPr lang="en-US" sz="1500" b="1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Bond Question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Bond Question #405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952923"/>
            <a:ext cx="85344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Short-term financial impact is substantial</a:t>
            </a:r>
          </a:p>
          <a:p>
            <a:pPr lvl="1"/>
            <a:r>
              <a:rPr lang="en-US" sz="2000" b="1" dirty="0" smtClean="0"/>
              <a:t>Large Fire financial impact to City: $70M (</a:t>
            </a:r>
            <a:r>
              <a:rPr lang="en-US" sz="2000" b="1" dirty="0" err="1" smtClean="0"/>
              <a:t>est</a:t>
            </a:r>
            <a:r>
              <a:rPr lang="en-US" sz="2000" b="1" dirty="0" smtClean="0"/>
              <a:t>)</a:t>
            </a:r>
          </a:p>
          <a:p>
            <a:pPr lvl="1"/>
            <a:endParaRPr lang="en-US" sz="1600" b="1" dirty="0" smtClean="0"/>
          </a:p>
          <a:p>
            <a:pPr lvl="1"/>
            <a:endParaRPr lang="en-US" sz="1600" b="1" dirty="0" smtClean="0"/>
          </a:p>
          <a:p>
            <a:r>
              <a:rPr lang="en-US" sz="2400" b="1" dirty="0" smtClean="0"/>
              <a:t>Long-term cost of recovery &gt; Proactive mitigation</a:t>
            </a:r>
          </a:p>
          <a:p>
            <a:endParaRPr lang="en-US" sz="2400" b="1" dirty="0" smtClean="0"/>
          </a:p>
          <a:p>
            <a:pPr lvl="1"/>
            <a:r>
              <a:rPr lang="en-US" sz="2000" b="1" dirty="0" smtClean="0"/>
              <a:t>Schultz Fire:		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2000" b="1" dirty="0" smtClean="0">
                <a:cs typeface="Arial" pitchFamily="34" charset="0"/>
              </a:rPr>
              <a:t>M Suppression + </a:t>
            </a:r>
          </a:p>
          <a:p>
            <a:pPr lvl="1">
              <a:buNone/>
            </a:pPr>
            <a:r>
              <a:rPr lang="en-US" sz="2000" b="1" dirty="0" smtClean="0">
                <a:cs typeface="Arial" pitchFamily="34" charset="0"/>
              </a:rPr>
              <a:t>				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150</a:t>
            </a:r>
            <a:r>
              <a:rPr lang="en-US" sz="2000" b="1" dirty="0" smtClean="0">
                <a:cs typeface="Arial" pitchFamily="34" charset="0"/>
              </a:rPr>
              <a:t>M recovery (&amp; growing)</a:t>
            </a:r>
          </a:p>
          <a:p>
            <a:pPr lvl="1">
              <a:buNone/>
            </a:pPr>
            <a:endParaRPr lang="en-US" sz="2000" b="1" dirty="0" smtClean="0">
              <a:cs typeface="Arial" pitchFamily="34" charset="0"/>
            </a:endParaRPr>
          </a:p>
          <a:p>
            <a:pPr lvl="1"/>
            <a:r>
              <a:rPr lang="en-US" sz="2000" b="1" dirty="0" smtClean="0">
                <a:cs typeface="Arial" pitchFamily="34" charset="0"/>
              </a:rPr>
              <a:t>Lake Mary		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22</a:t>
            </a:r>
            <a:r>
              <a:rPr lang="en-US" sz="2000" b="1" dirty="0" smtClean="0">
                <a:cs typeface="Arial" pitchFamily="34" charset="0"/>
              </a:rPr>
              <a:t>M (</a:t>
            </a:r>
            <a:r>
              <a:rPr lang="en-US" sz="2000" b="1" dirty="0" err="1" smtClean="0">
                <a:cs typeface="Arial" pitchFamily="34" charset="0"/>
              </a:rPr>
              <a:t>est</a:t>
            </a:r>
            <a:r>
              <a:rPr lang="en-US" sz="2000" b="1" dirty="0" smtClean="0">
                <a:cs typeface="Arial" pitchFamily="34" charset="0"/>
              </a:rPr>
              <a:t>) for new wells or</a:t>
            </a:r>
          </a:p>
          <a:p>
            <a:pPr lvl="1">
              <a:buNone/>
            </a:pPr>
            <a:r>
              <a:rPr lang="en-US" sz="2000" b="1" dirty="0" smtClean="0">
                <a:cs typeface="Arial" pitchFamily="34" charset="0"/>
              </a:rPr>
              <a:t>				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22</a:t>
            </a:r>
            <a:r>
              <a:rPr lang="en-US" sz="2000" b="1" dirty="0" smtClean="0">
                <a:cs typeface="Arial" pitchFamily="34" charset="0"/>
              </a:rPr>
              <a:t>M (</a:t>
            </a:r>
            <a:r>
              <a:rPr lang="en-US" sz="2000" b="1" dirty="0" err="1" smtClean="0">
                <a:cs typeface="Arial" pitchFamily="34" charset="0"/>
              </a:rPr>
              <a:t>est</a:t>
            </a:r>
            <a:r>
              <a:rPr lang="en-US" sz="2000" b="1" dirty="0" smtClean="0">
                <a:cs typeface="Arial" pitchFamily="34" charset="0"/>
              </a:rPr>
              <a:t>) for dredging/treatment 					</a:t>
            </a:r>
          </a:p>
          <a:p>
            <a:pPr lvl="1"/>
            <a:r>
              <a:rPr lang="en-US" sz="2000" b="1" dirty="0" smtClean="0">
                <a:cs typeface="Arial" pitchFamily="34" charset="0"/>
              </a:rPr>
              <a:t>Rio De Flag		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750</a:t>
            </a:r>
            <a:r>
              <a:rPr lang="en-US" sz="2000" b="1" dirty="0" smtClean="0">
                <a:cs typeface="Arial" pitchFamily="34" charset="0"/>
              </a:rPr>
              <a:t>M- $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dirty="0" smtClean="0">
                <a:cs typeface="Arial" pitchFamily="34" charset="0"/>
              </a:rPr>
              <a:t>Billion (</a:t>
            </a:r>
            <a:r>
              <a:rPr lang="en-US" sz="2000" b="1" dirty="0" err="1" smtClean="0">
                <a:cs typeface="Arial" pitchFamily="34" charset="0"/>
              </a:rPr>
              <a:t>est</a:t>
            </a:r>
            <a:r>
              <a:rPr lang="en-US" sz="2000" b="1" dirty="0" smtClean="0">
                <a:cs typeface="Arial" pitchFamily="34" charset="0"/>
              </a:rPr>
              <a:t>) recovery</a:t>
            </a:r>
          </a:p>
          <a:p>
            <a:pPr lvl="1">
              <a:buNone/>
            </a:pPr>
            <a:r>
              <a:rPr lang="en-US" sz="2000" b="1" dirty="0" smtClean="0">
                <a:cs typeface="Arial" pitchFamily="34" charset="0"/>
              </a:rPr>
              <a:t>				(</a:t>
            </a:r>
            <a:r>
              <a:rPr lang="en-US" sz="2000" b="1" dirty="0" err="1" smtClean="0">
                <a:cs typeface="Arial" pitchFamily="34" charset="0"/>
              </a:rPr>
              <a:t>est</a:t>
            </a:r>
            <a:r>
              <a:rPr lang="en-US" sz="2000" b="1" dirty="0" smtClean="0">
                <a:cs typeface="Arial" pitchFamily="34" charset="0"/>
              </a:rPr>
              <a:t> from Schultz Fire Costs)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</a:t>
            </a:r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</a:t>
            </a:r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#405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861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u="sng" dirty="0">
                <a:latin typeface="+mj-lt"/>
              </a:rPr>
              <a:t>Purpose:</a:t>
            </a:r>
            <a:r>
              <a:rPr lang="en-US" sz="2800" b="1" dirty="0">
                <a:latin typeface="+mj-lt"/>
              </a:rPr>
              <a:t>  </a:t>
            </a:r>
            <a:r>
              <a:rPr lang="en-US" sz="2000" b="1" dirty="0">
                <a:latin typeface="+mj-lt"/>
              </a:rPr>
              <a:t>Flood prevention</a:t>
            </a:r>
          </a:p>
          <a:p>
            <a:pPr lvl="0"/>
            <a:endParaRPr lang="en-US" b="1" u="sng" dirty="0">
              <a:latin typeface="+mj-lt"/>
            </a:endParaRPr>
          </a:p>
          <a:p>
            <a:pPr lvl="0"/>
            <a:r>
              <a:rPr lang="en-US" sz="2400" b="1" u="sng" dirty="0">
                <a:latin typeface="+mj-lt"/>
              </a:rPr>
              <a:t>If approved, bond would:</a:t>
            </a:r>
            <a:r>
              <a:rPr lang="en-US" sz="2400" b="1" dirty="0">
                <a:latin typeface="+mj-lt"/>
              </a:rPr>
              <a:t>  </a:t>
            </a:r>
            <a:r>
              <a:rPr lang="en-US" sz="2000" b="1" i="1" dirty="0">
                <a:latin typeface="+mj-lt"/>
              </a:rPr>
              <a:t>Expedite and conduct forest treatments and environmental analysis in the watershed </a:t>
            </a:r>
            <a:r>
              <a:rPr lang="en-US" sz="2000" b="1" i="1" u="sng" dirty="0">
                <a:latin typeface="+mj-lt"/>
              </a:rPr>
              <a:t>primarily north of town</a:t>
            </a:r>
            <a:r>
              <a:rPr lang="en-US" sz="2000" b="1" i="1" dirty="0">
                <a:latin typeface="+mj-lt"/>
              </a:rPr>
              <a:t> to reduce wildfire threat, thereby mitigating subsequent flooding to Sunnyside, downtown, the NAU campus, and neighborhoods bordering the Rio de Flag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2600" y="4038601"/>
            <a:ext cx="5867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U.S</a:t>
            </a:r>
            <a:r>
              <a:rPr lang="en-US" b="1" dirty="0"/>
              <a:t>. Forest Service lands</a:t>
            </a:r>
          </a:p>
          <a:p>
            <a:pPr algn="ctr"/>
            <a:r>
              <a:rPr lang="en-US" b="1" dirty="0" smtClean="0"/>
              <a:t>north </a:t>
            </a:r>
            <a:r>
              <a:rPr lang="en-US" b="1" dirty="0"/>
              <a:t>of, and outside, of</a:t>
            </a:r>
          </a:p>
          <a:p>
            <a:pPr algn="ctr"/>
            <a:r>
              <a:rPr lang="en-US" b="1" dirty="0"/>
              <a:t>the City</a:t>
            </a:r>
          </a:p>
          <a:p>
            <a:pPr algn="ctr"/>
            <a:endParaRPr lang="en-US" sz="800" b="1" dirty="0"/>
          </a:p>
          <a:p>
            <a:pPr algn="ctr"/>
            <a:r>
              <a:rPr lang="en-US" b="1" dirty="0"/>
              <a:t>City’s backdrop</a:t>
            </a:r>
          </a:p>
          <a:p>
            <a:pPr algn="ctr"/>
            <a:r>
              <a:rPr lang="en-US" b="1" dirty="0"/>
              <a:t>and flood-shed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U:\My Documents\Mark_Brehl\FWPP\Communication Team\Photos\DLH Banner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8686800" cy="2242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52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mail-attachment.googleusercontent.com/attachment/u/0/?saduie=AG9B_P8_MZHAQ-_Z3vJwSYdnGCzc&amp;attid=0.1&amp;disp=emb&amp;view=att&amp;th=1424d03626aa1c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Owner\Desktop\schultz-ia-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943600" cy="4458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33600" y="6019800"/>
            <a:ext cx="518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2010 Schultz and Hardy Fires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</a:t>
            </a:r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</a:t>
            </a:r>
            <a:r>
              <a:rPr lang="en-US" sz="3600" b="1" dirty="0" smtClean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#405</a:t>
            </a:r>
            <a:endParaRPr lang="en-US" dirty="0">
              <a:solidFill>
                <a:srgbClr val="E175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2828" y="1066800"/>
            <a:ext cx="3462828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916994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7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Flagstaff Bond Question #405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ustom 3">
      <a:dk1>
        <a:sysClr val="windowText" lastClr="000000"/>
      </a:dk1>
      <a:lt1>
        <a:sysClr val="window" lastClr="FFFFFF"/>
      </a:lt1>
      <a:dk2>
        <a:srgbClr val="646B86"/>
      </a:dk2>
      <a:lt2>
        <a:srgbClr val="D1DDE5"/>
      </a:lt2>
      <a:accent1>
        <a:srgbClr val="E17516"/>
      </a:accent1>
      <a:accent2>
        <a:srgbClr val="CCB400"/>
      </a:accent2>
      <a:accent3>
        <a:srgbClr val="245628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ivic">
  <a:themeElements>
    <a:clrScheme name="Custom 3">
      <a:dk1>
        <a:sysClr val="windowText" lastClr="000000"/>
      </a:dk1>
      <a:lt1>
        <a:sysClr val="window" lastClr="FFFFFF"/>
      </a:lt1>
      <a:dk2>
        <a:srgbClr val="646B86"/>
      </a:dk2>
      <a:lt2>
        <a:srgbClr val="D1DDE5"/>
      </a:lt2>
      <a:accent1>
        <a:srgbClr val="E17516"/>
      </a:accent1>
      <a:accent2>
        <a:srgbClr val="CCB400"/>
      </a:accent2>
      <a:accent3>
        <a:srgbClr val="245628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ivic">
  <a:themeElements>
    <a:clrScheme name="Custom 3">
      <a:dk1>
        <a:sysClr val="windowText" lastClr="000000"/>
      </a:dk1>
      <a:lt1>
        <a:sysClr val="window" lastClr="FFFFFF"/>
      </a:lt1>
      <a:dk2>
        <a:srgbClr val="646B86"/>
      </a:dk2>
      <a:lt2>
        <a:srgbClr val="D1DDE5"/>
      </a:lt2>
      <a:accent1>
        <a:srgbClr val="E17516"/>
      </a:accent1>
      <a:accent2>
        <a:srgbClr val="CCB400"/>
      </a:accent2>
      <a:accent3>
        <a:srgbClr val="245628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CA04A4AD7DC04CB693A1487208AACF" ma:contentTypeVersion="1" ma:contentTypeDescription="Create a new document." ma:contentTypeScope="" ma:versionID="891d7239ee46f6fcfaeb4d7d4dd79e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013B2B3-AD4A-4D11-A1AA-9360E5F4CB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13A5BC-2362-4380-891E-AFFBAD2FAE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AA6370F-149A-44AF-9104-214AA2CC2699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3132</TotalTime>
  <Words>1080</Words>
  <Application>Microsoft Office PowerPoint</Application>
  <PresentationFormat>On-screen Show (4:3)</PresentationFormat>
  <Paragraphs>223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Georgia</vt:lpstr>
      <vt:lpstr>Wingdings</vt:lpstr>
      <vt:lpstr>Wingdings 2</vt:lpstr>
      <vt:lpstr>Civic</vt:lpstr>
      <vt:lpstr>1_Civic</vt:lpstr>
      <vt:lpstr>2_Civic</vt:lpstr>
      <vt:lpstr>Flagstaff Watershed Protection Project   Fires, Floods, Fences and Funding</vt:lpstr>
      <vt:lpstr>Flagstaff Watershed Protection Project  Fires, Floods, Fences and Funding</vt:lpstr>
      <vt:lpstr>Flagstaff Watershed Protection Project  Fires, Floods, Fences and Funding</vt:lpstr>
      <vt:lpstr>Flagstaff Bond Question #405</vt:lpstr>
      <vt:lpstr>Flagstaff Bond Question #405</vt:lpstr>
      <vt:lpstr>Flagstaff Bond Question #405</vt:lpstr>
      <vt:lpstr>Flagstaff Bond Question #405</vt:lpstr>
      <vt:lpstr>Flagstaff Bond Question #405</vt:lpstr>
      <vt:lpstr>Flagstaff Bond Question #405</vt:lpstr>
      <vt:lpstr>Flagstaff Bond Question #405</vt:lpstr>
      <vt:lpstr>Flagstaff Bond Question #405</vt:lpstr>
      <vt:lpstr>Flagstaff Bond Question #405</vt:lpstr>
      <vt:lpstr>Why Flagstaff?</vt:lpstr>
      <vt:lpstr>Why Flagstaff?</vt:lpstr>
      <vt:lpstr>Why Flagstaff?</vt:lpstr>
      <vt:lpstr>Why Flagstaff?</vt:lpstr>
      <vt:lpstr>Why Flagstaff?</vt:lpstr>
      <vt:lpstr>Why Flagstaff?</vt:lpstr>
      <vt:lpstr>Why Flagstaff?</vt:lpstr>
      <vt:lpstr>Why Flagstaff?</vt:lpstr>
      <vt:lpstr>Why a Municipal Bond?</vt:lpstr>
      <vt:lpstr>Process of Question #405</vt:lpstr>
      <vt:lpstr>Campaign Methods</vt:lpstr>
      <vt:lpstr>Process of Question #405</vt:lpstr>
      <vt:lpstr>Issues Important to Supporters</vt:lpstr>
      <vt:lpstr>Issues Important to Opposition</vt:lpstr>
      <vt:lpstr>Process of Question #405</vt:lpstr>
      <vt:lpstr>Lessons Learned from #405</vt:lpstr>
      <vt:lpstr>Lessons Learned from #405</vt:lpstr>
      <vt:lpstr>Flagstaff Watershed Protection Project</vt:lpstr>
      <vt:lpstr>Flagstaff Watershed Protection Project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nau</dc:creator>
  <cp:lastModifiedBy>Thibeault, Jennifer</cp:lastModifiedBy>
  <cp:revision>204</cp:revision>
  <cp:lastPrinted>2013-09-23T01:33:20Z</cp:lastPrinted>
  <dcterms:created xsi:type="dcterms:W3CDTF">2011-11-02T13:23:06Z</dcterms:created>
  <dcterms:modified xsi:type="dcterms:W3CDTF">2013-11-22T20:15:10Z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0x0101009CCA04A4AD7DC04CB693A1487208AACF</vt:lpwstr>
  </property>
</Properties>
</file>