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28"/>
  </p:notesMasterIdLst>
  <p:sldIdLst>
    <p:sldId id="276" r:id="rId6"/>
    <p:sldId id="265" r:id="rId7"/>
    <p:sldId id="266" r:id="rId8"/>
    <p:sldId id="256" r:id="rId9"/>
    <p:sldId id="257" r:id="rId10"/>
    <p:sldId id="258" r:id="rId11"/>
    <p:sldId id="267" r:id="rId12"/>
    <p:sldId id="259" r:id="rId13"/>
    <p:sldId id="261" r:id="rId14"/>
    <p:sldId id="271" r:id="rId15"/>
    <p:sldId id="262" r:id="rId16"/>
    <p:sldId id="272" r:id="rId17"/>
    <p:sldId id="273" r:id="rId18"/>
    <p:sldId id="274" r:id="rId19"/>
    <p:sldId id="275" r:id="rId20"/>
    <p:sldId id="277" r:id="rId21"/>
    <p:sldId id="279" r:id="rId22"/>
    <p:sldId id="280" r:id="rId23"/>
    <p:sldId id="278" r:id="rId24"/>
    <p:sldId id="282" r:id="rId25"/>
    <p:sldId id="281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3CDE-4B13-4DD7-888C-EAA28F3CA387}" type="datetimeFigureOut">
              <a:rPr lang="en-IN" smtClean="0"/>
              <a:pPr/>
              <a:t>10-06-2015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8CB43-4EFA-4D29-B536-820A605318C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201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CB43-4EFA-4D29-B536-820A605318CE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167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8CB43-4EFA-4D29-B536-820A605318CE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916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6/10/2015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73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54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6/10/2015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95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47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9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60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01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567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8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917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5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8B8D4A1-26CF-4D99-A639-AC3250DD39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AE3694E-07B6-4229-817F-B631715C9F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6/10/2015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6/10/2015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5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CAcQjRw&amp;url=http://www.studentshow.com/gallery/16800963/Conceptual-Social-Posters&amp;ei=iuJRVZboJIPjuQTX5YHYBQ&amp;psig=AFQjCNHjC1ksFvreVqb2gf08OrCjrWz2vg&amp;ust=1431516103318139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CAcQjRw&amp;url=http://www.sodahead.com/united-states/do-you-know-an-honest-politician/question-2371093/&amp;ei=F9hRVeveKY2dugSA6YDQDw&amp;psig=AFQjCNFpXCqCuHPzNPw7T1adFqquoklyiw&amp;ust=1431512647425746" TargetMode="External"/><Relationship Id="rId2" Type="http://schemas.openxmlformats.org/officeDocument/2006/relationships/hyperlink" Target="http://www.google.co.in/url?sa=i&amp;rct=j&amp;q=&amp;esrc=s&amp;source=images&amp;cd=&amp;cad=rja&amp;uact=8&amp;docid=7UM8wMqHz3XVcM&amp;tbnid=fCxEaCpoU6JAjM:&amp;ved=0CAUQjRw&amp;url=http://kundanbhaduri.wordpress.com/tag/ie/&amp;ei=nXzzU_juG9eLuATIoILQBg&amp;bvm=bv.73231344,d.c2E&amp;psig=AFQjCNFEpbeoqvFyD9Rn27Ed0pEq19DPzw&amp;ust=140855227771930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.in/url?sa=i&amp;rct=j&amp;q=&amp;esrc=s&amp;source=images&amp;cd=&amp;cad=rja&amp;uact=8&amp;ved=0CAcQjRw&amp;url=http://www.thestupiddesign.in/tag/pinimal-posters/&amp;ei=YeNRVYuALM-fugS_2IHQCw&amp;psig=AFQjCNHjC1ksFvreVqb2gf08OrCjrWz2vg&amp;ust=1431516103318139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n/url?sa=i&amp;rct=j&amp;q=&amp;esrc=s&amp;source=images&amp;cd=&amp;cad=rja&amp;uact=8&amp;ved=0CAcQjRw&amp;url=http://yourstory.com/2015/05/new-business-made-easier/&amp;ei=OclRVc3-KZOGuATMrYDwBg&amp;bvm=bv.92885102,d.c2E&amp;psig=AFQjCNH0W349FUAtVpFgbSjZMpEtJCxnFA&amp;ust=143150965321886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in/url?sa=i&amp;rct=j&amp;q=&amp;esrc=s&amp;source=images&amp;cd=&amp;cad=rja&amp;uact=8&amp;ved=0CAcQjRw&amp;url=http://saveindiafromcorruption.org/&amp;ei=INdRVZSBB9CJuwThkYDAAQ&amp;bvm=bv.92885102,d.c2E&amp;psig=AFQjCNF-b9JNHbYX5F4ykeHmOrNsPbP_-Q&amp;ust=143151299221126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in/url?sa=i&amp;rct=j&amp;q=&amp;esrc=s&amp;source=images&amp;cd=&amp;cad=rja&amp;docid=LvgKkAsDIH8OFM&amp;tbnid=Zix2kFsI7lak4M:&amp;ved=0CAUQjRw&amp;url=http://hdwallpapersbackgrounds.com/indian-flags-hd-wallpapers/&amp;ei=WrvDUujVNe6tiQeGuYHgDA&amp;bvm=bv.58187178,d.aGc&amp;psig=AFQjCNHON3B9SxEb8lHQ5O5Hu5VBju2KcA&amp;ust=13886454337236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.in/url?sa=i&amp;rct=j&amp;q=&amp;esrc=s&amp;source=images&amp;cd=&amp;cad=rja&amp;uact=8&amp;ved=0CAcQjRw&amp;url=http://blogs.worldbank.org/category/tags/citizen-action&amp;ei=e9pRVYWfGdHguQTq24DIBg&amp;psig=AFQjCNGZ56hwk9S95K0wiLbU0YGShx2VWA&amp;ust=143151364860787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in/url?sa=i&amp;rct=j&amp;q=&amp;esrc=s&amp;source=images&amp;cd=&amp;cad=rja&amp;uact=8&amp;ved=0CAcQjRw&amp;url=http://economictimes.indiatimes.com/news/international/business/britain-sees-a-revival-in-its-manufacturing-industry/articleshow/38971795.cms&amp;ei=FuZRVa_UMs6LuATBhoCQCg&amp;psig=AFQjCNGfw7VNg7GxyaHYemIcTKZZxDRddQ&amp;ust=1431517057222327" TargetMode="Externa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in/url?sa=i&amp;rct=j&amp;q=&amp;esrc=s&amp;source=images&amp;cd=&amp;cad=rja&amp;uact=8&amp;ved=0CAcQjRw&amp;url=http://blogs.lse.ac.uk/indiaatlse/2014/04/16/making-indias-labour-market-more-flexible/&amp;ei=gulRVZMJzMm4BOmzgbAG&amp;bvm=bv.92885102,d.c2E&amp;psig=AFQjCNH32nF6CBotKz-qwvy-Cyq6i6I8zA&amp;ust=1431517830392372" TargetMode="Externa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in/url?sa=i&amp;rct=j&amp;q=&amp;esrc=s&amp;source=images&amp;cd=&amp;cad=rja&amp;uact=8&amp;ved=0CAcQjRw&amp;url=http://www.dailymail.co.uk/indiahome/indianews/article-2205212/India-Inc-needs-mind-debt.html&amp;ei=VvRRVZWKL8eUuASt8oDwCg&amp;bvm=bv.92885102,d.c2E&amp;psig=AFQjCNHsTBpHnI7K8bSx96hTooHHOCb81Q&amp;ust=1431520695792592" TargetMode="Externa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CAcQjRw&amp;url=http://www.templeofdeejays.com/tee-shirts/t-shirt-obey-basic-tee-urban-roots-white-5953.html&amp;ei=pfZRVamMEo6puwSQ34GwBw&amp;bvm=bv.92885102,d.c2E&amp;psig=AFQjCNEJIhG0YdQEm70dWra3iuI4h3hw9A&amp;ust=1431521238889133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in/url?sa=i&amp;rct=j&amp;q=&amp;esrc=s&amp;source=images&amp;cd=&amp;cad=rja&amp;uact=8&amp;ved=0CAcQjRw&amp;url=http://www.slate.com/articles/arts/culturebox/2008/04/the_music_industrys_extortion_scheme.html&amp;ei=5itHVf6hAoSQuATfpYCACA&amp;bvm=bv.92291466,d.c2E&amp;psig=AFQjCNGsfPkJK7cphSwiRNP7NeOGNQ1nog&amp;ust=1430813933578645" TargetMode="Externa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in/url?sa=i&amp;rct=j&amp;q=&amp;esrc=s&amp;source=images&amp;cd=&amp;cad=rja&amp;uact=8&amp;ved=0CAcQjRxqFQoTCP7PtuS5hMYCFeIbpgodR9kAHw&amp;url=http://www.omahavineyard.org/?page_id%3D2878&amp;ei=0dJ3Vb4j4reYBceyg_gB&amp;bvm=bv.95277229,d.dGY&amp;psig=AFQjCNF42QweP4IwHuu7M3x4hCjB7lFUqg&amp;ust=1434002488045664" TargetMode="Externa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.in/url?sa=i&amp;rct=j&amp;q=&amp;esrc=s&amp;source=images&amp;cd=&amp;cad=rja&amp;uact=8&amp;ved=0CAcQjRw&amp;url=https://libcom.org/library/work-free-society-anarchist-federation&amp;ei=o0BHVb_sH8agugTo_oCgCw&amp;psig=AFQjCNHVzVGr7gJP7Apzpa8P8cmGnh7img&amp;ust=1430819290619088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.in/url?sa=i&amp;rct=j&amp;q=&amp;esrc=s&amp;source=images&amp;cd=&amp;cad=rja&amp;uact=8&amp;ved=0CAcQjRw&amp;url=http://publishersnewswire.com/2013/11/30/PNW3054_161751.php/book-review-permanent-political-cla-extortion/&amp;ei=ZS1HVfKMFcyXuASn54HQDQ&amp;bvm=bv.92291466,d.c2E&amp;psig=AFQjCNHTVurNZdtkwwbZQq5VbZJKjo_8Xw&amp;ust=1430814247379101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google.co.in/url?sa=i&amp;rct=j&amp;q=&amp;esrc=s&amp;source=images&amp;cd=&amp;cad=rja&amp;uact=8&amp;ved=0CAcQjRw&amp;url=http://pics.urduwire.com/fun-entertainment/jang-funny-cartoon-picture-on-extortion-police-and-business-27-oct-2012/&amp;ei=bjBHVeOqNpSsuQTdhIHoCw&amp;bvm=bv.92291466,d.c2E&amp;psig=AFQjCNH0wRD3L-hmYShFT5PIp_z4yz3c_Q&amp;ust=1430814510908227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.in/url?sa=i&amp;rct=j&amp;q=&amp;esrc=s&amp;source=images&amp;cd=&amp;cad=rja&amp;uact=8&amp;ved=0CAcQjRw&amp;url=http://www.funnyjunksite.com/funny-cartoons/funny-extortion/&amp;ei=MzBHVYfnIpCgugSy0YDoCg&amp;bvm=bv.92291466,d.c2E&amp;psig=AFQjCNH0wRD3L-hmYShFT5PIp_z4yz3c_Q&amp;ust=143081451090822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n/url?sa=i&amp;rct=j&amp;q=&amp;esrc=s&amp;source=images&amp;cd=&amp;cad=rja&amp;uact=8&amp;ved=0CAcQjRw&amp;url=http://www.adeevee.com/1998/07/wasa-savings-bank-industry-tap-industry-cash-cow-industry-bite-print/&amp;ei=rDFHVZO8B4ykuQS4g4CoDQ&amp;bvm=bv.92291466,d.c2E&amp;psig=AFQjCNF1vubjKcnaDYAAZM1zrXa8xZgsqw&amp;ust=1430815506192805" TargetMode="Externa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.in/url?sa=i&amp;rct=j&amp;q=&amp;esrc=s&amp;source=images&amp;cd=&amp;cad=rja&amp;uact=8&amp;ved=0CAcQjRw&amp;url=https://sg.linkedin.com/pub/cash-cow-accowtants/56/728/aaa&amp;ei=ejJHVfy5BtSjugTtxYDQBg&amp;bvm=bv.92291466,d.c2E&amp;psig=AFQjCNEkEvSwb9bsxqath5ZBvOdMFfpmLg&amp;ust=143081569161726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n/url?sa=i&amp;rct=j&amp;q=&amp;esrc=s&amp;source=images&amp;cd=&amp;cad=rja&amp;uact=8&amp;ved=0CAcQjRw&amp;url=http://pkurducols.blogspot.com/2011/04/pakistani-newspapers-cartoons-on-april_17.html&amp;ei=xDJHVd3nNIqouwTd_oGgCg&amp;bvm=bv.92291466,d.c2E&amp;psig=AFQjCNH0wRD3L-hmYShFT5PIp_z4yz3c_Q&amp;ust=1430814510908227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.in/url?sa=i&amp;rct=j&amp;q=&amp;esrc=s&amp;source=images&amp;cd=&amp;cad=rja&amp;uact=8&amp;ved=0CAcQjRw&amp;url=http://spycameraglasses.com/bribes-extortion-business/&amp;ei=gjtHVej0DtGxuASWt4GwCw&amp;psig=AFQjCNFAUmEyDKTSzaGTmUewTtHO1pZtGQ&amp;ust=143081804375719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n/url?sa=i&amp;rct=j&amp;q=&amp;esrc=s&amp;source=images&amp;cd=&amp;cad=rja&amp;uact=8&amp;ved=0CAcQjRw&amp;url=http://www.internationalpolicydigest.org/2013/07/26/naxalites-remain-a-force-to-be-reckoned-with/&amp;ei=0D5HVdLLOdOKuASig4HoBQ&amp;psig=AFQjCNFLLN5DEqoXA6bGpT2EJkHmnPdqlQ&amp;ust=143081831133652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.in/url?sa=i&amp;rct=j&amp;q=&amp;esrc=s&amp;source=images&amp;cd=&amp;cad=rja&amp;uact=8&amp;ved=0CAcQjRw&amp;url=http://www.rediff.com/business/slide-show/slide-show-1-how-companies-sell-in-naxal-areas/20110207.htm&amp;ei=_z9HVeyGJZOjugTGqoHABg&amp;psig=AFQjCNFLLN5DEqoXA6bGpT2EJkHmnPdqlQ&amp;ust=1430818311336529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260649"/>
            <a:ext cx="8229600" cy="2330152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4400" dirty="0" smtClean="0"/>
              <a:t>How can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MAKE IN INDIA</a:t>
            </a:r>
            <a:br>
              <a:rPr lang="en-US" sz="5400" dirty="0" smtClean="0"/>
            </a:br>
            <a:r>
              <a:rPr lang="en-US" sz="5400" dirty="0" smtClean="0"/>
              <a:t> </a:t>
            </a:r>
            <a:r>
              <a:rPr lang="en-US" sz="4000" dirty="0" smtClean="0"/>
              <a:t>Happen??</a:t>
            </a:r>
            <a:endParaRPr lang="en-IN" sz="5400" dirty="0"/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2584450" y="5445224"/>
            <a:ext cx="6559550" cy="141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Mr</a:t>
            </a:r>
            <a:r>
              <a:rPr lang="en-US" sz="2800" dirty="0" smtClean="0"/>
              <a:t>  Arun Kumar Jagatramka</a:t>
            </a:r>
          </a:p>
          <a:p>
            <a:r>
              <a:rPr lang="en-US" sz="2800" dirty="0" smtClean="0"/>
              <a:t>Chairman and Managing Director</a:t>
            </a:r>
          </a:p>
          <a:p>
            <a:r>
              <a:rPr lang="en-US" sz="2800" dirty="0" smtClean="0"/>
              <a:t>Gujarat NRE Coke Ltd</a:t>
            </a:r>
            <a:endParaRPr lang="en-IN" sz="2800" dirty="0"/>
          </a:p>
        </p:txBody>
      </p:sp>
      <p:pic>
        <p:nvPicPr>
          <p:cNvPr id="70658" name="Picture 2" descr="https://m1.behance.net/rendition/modules/114436463/disp/fcaa23ef6bf2e01f2ab823f257cfb41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4207"/>
            <a:ext cx="2987824" cy="4223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Exploitation of Alienation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err="1" smtClean="0"/>
              <a:t>Naxalites</a:t>
            </a:r>
            <a:r>
              <a:rPr lang="en-US" sz="2800" dirty="0" smtClean="0"/>
              <a:t> in large parts of the country thrive on giving local populace the </a:t>
            </a:r>
            <a:r>
              <a:rPr lang="en-US" sz="2800" b="1" dirty="0" smtClean="0"/>
              <a:t>false sense of protection </a:t>
            </a:r>
            <a:r>
              <a:rPr lang="en-US" sz="2800" dirty="0" smtClean="0"/>
              <a:t>against land encroachment and by speaking for tribal rights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They have </a:t>
            </a:r>
            <a:r>
              <a:rPr lang="en-US" sz="2800" b="1" dirty="0" smtClean="0"/>
              <a:t>exploited the sense of abandonment </a:t>
            </a:r>
            <a:r>
              <a:rPr lang="en-US" sz="2800" dirty="0" smtClean="0"/>
              <a:t>among </a:t>
            </a:r>
            <a:r>
              <a:rPr lang="en-US" sz="2800" dirty="0" err="1" smtClean="0"/>
              <a:t>Adivasis</a:t>
            </a:r>
            <a:r>
              <a:rPr lang="en-US" sz="2800" dirty="0" smtClean="0"/>
              <a:t> caused by the apathy of administration since independence towards the development of large tribal lands, which still remain </a:t>
            </a:r>
            <a:r>
              <a:rPr lang="en-US" sz="2800" b="1" dirty="0" smtClean="0"/>
              <a:t>undeveloped and cut out from mainstream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They have thrived on the </a:t>
            </a:r>
            <a:r>
              <a:rPr lang="en-US" sz="2800" b="1" dirty="0" smtClean="0"/>
              <a:t>sense among </a:t>
            </a:r>
            <a:r>
              <a:rPr lang="en-US" sz="2800" b="1" dirty="0" err="1" smtClean="0"/>
              <a:t>Adivasis</a:t>
            </a:r>
            <a:r>
              <a:rPr lang="en-US" sz="2800" b="1" dirty="0" smtClean="0"/>
              <a:t> of being ‘have-nots’</a:t>
            </a:r>
            <a:r>
              <a:rPr lang="en-US" sz="2800" dirty="0" smtClean="0"/>
              <a:t>, as well as </a:t>
            </a:r>
            <a:r>
              <a:rPr lang="en-US" sz="2800" b="1" dirty="0" smtClean="0"/>
              <a:t>alienation and apathy </a:t>
            </a:r>
            <a:r>
              <a:rPr lang="en-US" sz="2800" dirty="0" smtClean="0"/>
              <a:t>of the disadvantaged rural poor</a:t>
            </a:r>
          </a:p>
        </p:txBody>
      </p:sp>
    </p:spTree>
    <p:extLst>
      <p:ext uri="{BB962C8B-B14F-4D97-AF65-F5344CB8AC3E}">
        <p14:creationId xmlns:p14="http://schemas.microsoft.com/office/powerpoint/2010/main" val="12428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Extortion remains the backbone of Indian economy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51125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err="1" smtClean="0"/>
              <a:t>Naxalites</a:t>
            </a:r>
            <a:r>
              <a:rPr lang="en-US" sz="2600" dirty="0" smtClean="0"/>
              <a:t> do extortion through </a:t>
            </a:r>
            <a:r>
              <a:rPr lang="en-US" sz="2600" b="1" dirty="0" smtClean="0"/>
              <a:t>use of arms </a:t>
            </a:r>
            <a:r>
              <a:rPr lang="en-US" sz="2600" dirty="0" smtClean="0"/>
              <a:t>and by operation that is unlawful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The extortion happening in non-</a:t>
            </a:r>
            <a:r>
              <a:rPr lang="en-US" sz="2600" dirty="0" err="1" smtClean="0"/>
              <a:t>naxalite</a:t>
            </a:r>
            <a:r>
              <a:rPr lang="en-US" sz="2600" dirty="0" smtClean="0"/>
              <a:t> area is different only by the kind of people and ideology of the person.</a:t>
            </a:r>
          </a:p>
          <a:p>
            <a:pPr>
              <a:lnSpc>
                <a:spcPct val="120000"/>
              </a:lnSpc>
            </a:pPr>
            <a:r>
              <a:rPr lang="en-US" sz="2600" dirty="0" smtClean="0"/>
              <a:t>The difference is that here, the </a:t>
            </a:r>
            <a:r>
              <a:rPr lang="en-US" sz="2600" b="1" dirty="0" smtClean="0"/>
              <a:t>extortion is through people who vouch for democracy and rule of law</a:t>
            </a:r>
            <a:r>
              <a:rPr lang="en-US" sz="2600" dirty="0" smtClean="0"/>
              <a:t>, while </a:t>
            </a:r>
            <a:r>
              <a:rPr lang="en-US" sz="2600" dirty="0" err="1" smtClean="0"/>
              <a:t>Naxalites</a:t>
            </a:r>
            <a:r>
              <a:rPr lang="en-US" sz="2600" dirty="0" smtClean="0"/>
              <a:t> are those who do not believe in democracy and are anti-national 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/>
              <a:t>The extortion is the same. Industry is the victim and is forced to pay in both the instances</a:t>
            </a:r>
            <a:endParaRPr lang="en-IN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 Doing Business a Crime in India??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496" y="1484784"/>
            <a:ext cx="5688632" cy="532859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Majority of businesses want to be Honest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But is there any business today who can vouch of being honest throughout?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dirty="0" smtClean="0"/>
              <a:t>Indian businesses are </a:t>
            </a:r>
            <a:r>
              <a:rPr lang="en-US" sz="3200" b="1" dirty="0" smtClean="0"/>
              <a:t>subjected to FORCED CORRUPTION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 dirty="0" smtClean="0"/>
              <a:t>Corruption </a:t>
            </a:r>
            <a:r>
              <a:rPr lang="en-US" sz="3200" dirty="0" smtClean="0"/>
              <a:t>is today </a:t>
            </a:r>
            <a:r>
              <a:rPr lang="en-US" sz="3200" b="1" dirty="0" smtClean="0"/>
              <a:t>in our DNA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IN" sz="3200" dirty="0"/>
          </a:p>
        </p:txBody>
      </p:sp>
      <p:sp>
        <p:nvSpPr>
          <p:cNvPr id="6148" name="AutoShape 4" descr="data:image/jpeg;base64,/9j/4AAQSkZJRgABAQAAAQABAAD/2wCEAAkGBhQQERUUEBQUFRQVFRUVFBgUFBQUFxUXFxQVGBgVGBcXHCceGRojGhQVHzEgJCc1LCwsFh4xNTAqNSYrLCkBCQoKDgwOGg8PGiokHyEsLC0vKTUpLCwsLS8pKSksLjIsLCwsLCksKiwsLCwpLCwsLCwsLCwsKSkpLCwsKSksNf/AABEIALABHgMBIgACEQEDEQH/xAAcAAACAgMBAQAAAAAAAAAAAAAABgUHAQIDBAj/xABIEAABAwIDBQUEBAoJBAMAAAABAAIDBBEFEiEGBzFBURMiYXGBMpGhsRRSwdEjMzQ1QmJyc4KyJCVTkqKzwuHwQ2OD0hV04v/EABoBAQACAwEAAAAAAAAAAAAAAAAEBQIDBgH/xAAsEQACAgIBBAIABAcBAAAAAAAAAQIDBBEhBRITMUFRImFxgSMyQkORscEU/9oADAMBAAIRAxEAPwC8AsrAWUAIQhACEIQAhCEAIQhACEIQAhCEAIQhACEIQAhCEAIQhACEIQAhCEAIQhACEIQAhCEAIQhACEIQGAsrAWUAIQhACFzmkygmxNuQXKmrWyDum/z9y1uyKl2t8nunrZ6ULAKFsPDKELy/T25ywmzhyOlx1HVYymo+wepCxdZWQBCEIAQhCAEIQgBCEXQAhCEAIQhACEXQgBCEIAQhCAEIQgBCEIAQhCAwFlYCygBCEIDUhLOJQmKTu6X1Fvj8fmmcqI2ihuwO+qfgdFU9Vp8lDkvceUScafbYk/k5UWN8pf733qaY++o1CSg5SGGYkYzY+wePh4hVWB1aUWq73x9/X6kvIxF/ND/AzqG2koc7M4GrNf4ef3qXa+9iOaHtBBB4HiukurV1bj9lWKuH4++Owf32/EeR5pko65kouw3+Y8wkmrg7ORzD+ibenJEFS5huw2Ph/wA1XP0Z1mPLsnyjHuH66yobC8fEndf3XfA+SmF0NN0LY90GZGUIQtwBKu8fF5aWj7Snfkf2rG3s12hzXFnAj4JqSTvc/IP/ADR/6kBX8W8DEn3yTvdbXuwwn5RqRwnerVRPAqbSsvZ4yCN46kEAC/hZct1DAaxwIuMg4/tI3sUjI61pY0NzQsc63NwfI2/nZo9yAuDDsQZPG2SM3a4AjyK9BkA46earDZLaQ0uFSS2uYxZgPAuL8rfTn5JPoqOoxWZ2eQvfxJfcgXOgDeAAsdBwsgL/AM6S9v6zEI3xf/H9pkyv7TIyN/eu3LfODbS/BV/s9tLUYdUmJ7nFgk7OSNzszQQ7KS3oQRy5Kb3sYgXOpXMc4B0cnsuI/SZ0QDtsRXVMkH9MDu1BdcuaGk951tGgDhZMZcqv2dq3uwSqu5xLYpi03Nxq/nxSXglZVPe6KCV4Mrcrjnd7IIJAPEX0GiA+hGyA3ty4rN1874dXTUNV3XFr2SZJADobOs5p68DxT5vH2pkFNBHE4tMwcZC0kHK2wDbjgCSb26BAWUJQeGvlqs5lQeD4ZUsp5KqB5a1rX9oBfvMN2uvyJ1K9OwOISNqx+EebtI1c5w9pl9CgL1QsNWUAIQhACEIQGAsrAWUAIQhAYKjsc/Eu9PmFIlQm09TaMN5uPwH+9lEzZKNE2/pm6iLdkdfZABy2DlwDlsHLgnE6JoZcAq8zSw8W8PJS6VcCltMPEEfC/wBiaguz6Vc7cdd3tcFDlw7LHoUtqossrXfWb8QfuKhw5T22f/S/j/0pdDlU50NXS0V0nqR2BU/g2PWsyU3HJx5eB+9Lgctg5R6bZUS7omUZFigrZLuzmK3/AAbzqB3T1HRTs8mVriOIBPuC6vHujdBTRtOqSd7n5B/5o/8AUlVu+apt+Jg4DnJ/7LhXb0XVLclTSwSR3By3eNRwIJvrr0UgEJsjtJ9AmMpj7S7cts2XnfjYrXaLHZMSqe0yWJAYxgJdZoubE211JN/FWJs1gOG10QkjgAPBzSNWkcRpofNMlDshSwm8cbR5AIBPGyL3YQ+NoLpO5I0c3FhzEDzGa3jZKmwW0sdDM8zh2VzQO6LkEZtCPIn3K9AANBZQGLbC0dS8vkiAedS5t2E+JykXQFMyuNbWve1pAlldIRxytLydSPDTzTBvKgLG0Ydx7OU+97FZeFbH01MbxsAXoxjZunq8vbxteWghpI1APED3BAV7sz+ZKv8Aczf61Abuh/T2/su+bVObRbSjDpZqOGmhdDlAIfn7wfG1zgQDa3eKbtltnaUsjqI4Wxvc0Hu8iQCQPC6AqTacf1hUf/Zk/wA0pu25wR8tHBOxt+yztktckNcQQ7yBbr5p6rdiaOZ5kdCzO4lziBYucTcuPjcqL23mqaOmY6hsWNJErSwSd0jR3WwIIP7XggK3w3at0dBNSNivna4F+Y91hN3Xbbz1utdhfyxv7J/mYtpts89PLE6nh7SQFvaMHZ5QePcANzx1uvdu7wZ75xJYgcBfS/eBJ8RogLsasrVqzmQGULAKLoDKFjMs3QGAsrAWUALCysFAaudZJOMYh20pI9kd1vpxPv8AkpfafF8g7Jh7zh3j0b95SsHLneq5Pd/Cj+5cdPx/7kv2O4ctg5cA5bByoXH7LXRL4CLzt8AT8Lfam5L2ytLo6Q8+6304qdqahsbC5xsALldX0uvx4+388nO5s1K1/kKW2VTeVrfqtuf4j/soIORW1Zlkc8/pG/kOAHoAuYKq8iXkscimlLcjuHLYFcA5btcorieqR6YKgscHDi0gj0T2+YPhLhwLCf8ACq9BTng8l6PX6jx7sytelzam4Eit7KAw+YMfG5wzBpY4jTUCxI10U1tTj8NX2XYU4hyB2Y3bd98tuAAsMvxULh7mB8Zk1Zdmfn3dL/BMm09ThroWihY8TZhckPa3LY3BzHrZXxtHHdZg7o2F5IIdr3TccALadEsUu3taatrHTuLO3DS3JFYt7W2W4ZfhovVulqpGzuaCezOW45X119yUi/sqwl+mSoJd1GWU309EA97xNraqlqmMp5ixroI3kBsZ7xdKCe80ng1vuUhFtxLHhf0h/fltGxpI0L337zgLDgCfcknb/G4quqa+B2ZrYY472Iu4F7ja+uma3oU17PS0wwvLWuyxSBjb2ce9YuBGUGxGW4PggFygxvEK0vLKt4cwXDQ8R5uJsA2wPBOexmM14eY65hc3k85czTfgcvtDXikpmxMdSJHUVSyRsdyRIwxm1r3919bcljYHaSaGoYxrnOjf7TCSQNL5h0IItpxQEpvB2pqoa6WOOUtY0R5W5IzbNEwnVzSeJvxU7tBtDNDhUM0L+zkc+JrnNaw3BjcTo4EakA8El7yzfEZj+rF/kRph2r/MkH72L/LegIen2/xGWFzGPc51y50gYzM1mUd0WAA1Dje1169idvajtxFUSGWN+gz6uaRc3DuJB8VturjB+k3HBmn916UtmPyiHz/0FAWBvG2gjpnNip4o+2c0PdIWNcWNN7Zbj2jY+Qt1SxHiOJ08X0kSSiMlt3EtLdeF2HQA6cBzW28ulcytzOvaSKJzb8NGBhA8i3/F4rzR4TTmFjpK62e12AF5aQL95rT3RpxI5hAWTsTt19MjImAEjB3i0aOAF7gcrgHRIVRt1WVs4aycwMebNDO4Gi1xd3tX9VPbDYJFE500NQJGN9vuObbKCToRro7kPBRFfs9Q1dRagqgHSEuDHRvyDno4gW8AgJPB8SxWnmAkzTxXsczmOzC9szX8b89SpzeFtlJSQxCDuyTZjmc2+RrbAkA6ZruHHoqykM+GVLmMks+MgHI67XXAcARwNwRoQrH2orqOqpYm18hhkIL4yGvcQRYOtYEW1AIPh5oBSoK/Ep2dtDVSPdmILBIARa+uQ6W06J/2PxyqfGW1sZD28HgDvjxDdAVWVbshlpjVQTskiaRqWlj9XBnDrcjTop3dztVM3PG8l7A0FuYl2U34A8bfcgLdCysBF0BkqOxnFRTxlx4nRo6n7l6aurbEwvebNaLkqu8VxZ1RIXO0HBo6D71BzMnww0vbJ2Hiu+fPpGks5e4ucbkm5WA5cA5bhy5WXL2zpe1JaR3BXrw6jMzwxvqeg5leGMFxAbqSbAeKfMFwoU7LHVx1cfHp5BS8PE88+fSIGZkKmGl7Z7YIRG0NbwAsEmbV452ruyYe4094/WcOXkPmpXazHuyb2cZ/COGpH6DTz8zySOCrjLuUV4oHH5F3PajpdZBWl1kFVWiKmdAVsHLmCsgrBoyTOzXJ6wKn/orGn9JpPj3ifsISNRwGR7WN4uIH+6syCINaAOAAA9FZ9Nr/ABOZLo55EA7nKflJLbldzb/yrZm56AHV8h83D7AFYKFdEkhcB2VioxaIf86+ag9ot18NVM6Vr3RuebvDbZXHmbEaEp2QgEJ+6WncxoLngtFhlLRe5uSbtJJXLEn0WGxCjq+0kZIwEWZm0BsDcEWcCL6KwlUO+T8qg/cn/McgJWTdDC/vRTvDXfsm/r5Ka2e3dQ0js1y93U/LwCUds9oaimlpRBK9jewY4tDiGuPavHeHiAAucG11dTV7WVEpeHlmZlgGZZAMuUW7pFwdOiAcdot20FZM6Zz5GueGh1nNt3WhosMumgHNeyu2KjmpG0z3PysLXAtIBu1pAvodNSmKN1wD1F1sgFbZvYSOi7TI957QWdci/AjTTxUbS7p4IZGvjfL3eAc5p5EcmjqntCAhce2ThrYmxzA932HNNnNPgfmEoDc3Hm/HvLelmj4gKyUICFwLZeKkbZg5WHS3P3pdxfdLTyvL4XOiub5RYtBPHKCNPQp8QgK/w7dLFG8OfI6Qg31tb3BMmM7IQVULYpG6N1Y5ujmk8SD49OCnEICtnbmmX0nfl6Wbf3hMuA7Dw0jSG3JPEnifVMiEBhavfbjwCySk/bTHrfgIzqfxhHIcm+vPwWq61VRcmb6KJXzUIkZtLtB9IflYfwbTp+sR+l5dPeoYFcQVsHLl7Zysk5M66qiNUFGPwdw5bBy4Byntl8F7d+d4/BsOv6x+r5dfRY11SskoRMbrI0wc5fBNbJ4NlHayDvEdwHkOvmVKY5jDaaMuOrjoxvU/cvXV1TYWF7zZrRcnoqvxjGnVMpedBwY36rfvPM/cF0DUcarsj7OJzcttuT9s5z1LpHFzzdzjcnx+5ahy5B62DlVPnllN3bOl1m60usgrDRkmbgrYFcwVL7O4MamTX2G2Lz16N8zx8l7GtzaijZDcnpE3sfhVrzPHHRnlzd6prC1jjAAAFgNAtl0FNSqgootIR7VoyhCFuMjDnWUfRbQ087yyGaN728WtcCRbwUZvErXQ4dUOZcOyWuOIDiAT7iVROx1U6GupnR6HtGtPiDoQUB9Mkqv94mxtRXTRyQZLNZkIc4g3zE8LEW16qwAsoCs9r9hqmqfA+LJZkTWOBcQbh73dLWs4I2h2FqZq1lQzIWAQ3GZwcOza0HTLbkeasxCA0hFmgHoPktiVlYcLoDyHGIRxlj/vt+9daWsZKM0bmvbe12kEX6XCq7e7s5T01Kx8ELI3umALm3BNwSeanNzI/q0fvZPsQD4hCEAIQhACEIQAhCEBHY3iYp4XyHiBZo6uOgHvVUyTFzi5xu5xJJ6lNO8PELvjiHAAvd5nQfC/vSiHKjzrHOfb9HU9KoUKu9+5f6OoctgVyaV1gjL3BrRdziAB4lV/a29FrLhbZ78Hwt1TIGN4cXH6revmeQVmUlI2JgYwWa0WC8mA4M2miDRq46vPU/cOS980Yc0tPAgg620PiFfYuMqY7fs5DOy3fPS9L0VttntN28nZRkdmw66+24c/IckvNerhgwuFgysjjA6BrV5q7ZinmHeiaD1YMrh6heToc23soLMWc25NlWB63a9S20eyb6TvtOeK/tW1b0zeHj8lBteoM63HhkGUZQepHqBWwK87XJywHYvMA+puAdRGND/EfsCxhTKx6RnXCU3qIu0NI6Z4YwXcT7hzJ8ArNwvDWwRtY3lxPUniSt6WiZELRta0eAAXfOOqs6KI08t8lnTT4/1N0LW62UwkAhCEBB7a0/aUFS3rE74a/YqJ3fU4kxGlB4Z8x9ASvojEoc8MjfrMePe0qjd0dHfFB/22SX9O6gL7CykfaPeLJQi81HIGl5axxe2zrcOHgvVQ7fsfRRVMkbg+YubHCzvve4G1m9fPkgG5CQMW27rqVhllw+0I4ntQXNB5uA4Jg2S2whxKIvhuHNNnsd7TT93igJ9CXtqttYMPDe1u6R/sRsF3uPly1XngxnEHtD/ocbWnXI6f8Jbyta/ggILff+RRfv2/Ir17mvzaP3sn2KB3qY42poW2a5kkdQ1skb9HsNjxHMeI0U3ufeRhlwLkSSEDrw0QD8hIOP7zZKJrTUUUjM9w3M9mpHHhdNGy+NfTaWOctydoCct721I4+iAlkJexDasNmNPTRmedrQ57WkBsYPAvceF/BeLE8fxCCN0ho4ntaLlrJiXADibFuqAbkJS2L3hw4kSxrXRytFyx1tR1B5psQGUIQgKv28YRWEngWMt5C4+aX8ysLb3BTLEJWC7or3A1JYePutf3qugVQ5dbjY2/k7LptsbKIpe1wdQU47v8LDnOmcNG91nmbZj7rD1SXdWxsrS9nSRDq3MfN2v2rLCq77Nv4NPVrnXT2r+pnrxPEmwMzO8gOZPRKNVjkkp7zrD6rdB/uuW2GIl1Rk/RjAA8zqT7rBRLJlH6hkTnJwi9JEPDwoxrU5LlkvHUeKlaDG3M4kub0PH0KW45l6I5lSxlZVLui2SLceM1pofgWys5Oa4a9CDxCqjabCPolQWC+Q96M/qnl6HT3J92YrCczD0Dh9qjt5lKDAyTmx9vR44e8NXWV2f+nHVnz/05HqON2pr6PDsBgfaOM8g0abRjkXc3enAeqcsVxRtPHmf5NA4uPQLTZykEVLCwcmNJ83DMfiSk/bLEc9SWcowB6kAk/ELdN+Crj2aU1TUjStx+WY951h9VpIA+0+vuXGOoUc2RdWyKhtUpPbZqjcxlw3aB8ZAcS5vQ6keRTbT1Ae0OabgjRVmyVNex9bfOw8rOHvsfjY+qmYGROM/HJ7RLrt7uBnQgIV8bjVzb6Kod1NFkxSt/Uzt98hKt9V5u6psuI4of+60e+5QHm35fk0H70/yrfc/hpkpxUS65M0VOPqNvd5HiSePgtd+X5NB+9PyU5uoH9Vwfx/zlATG1sYdQ1AIuOxf/ACqq9ydRkmqXH2WwBx9HE/JWttV+RVH7mT+Uqn90sRea1o4mlIHmboDlsrVnEcbZLN3rve8A8GtYDkHlpdXzZfPu6k2xSEHpKP8ACV9BhAVbvuwhvZRVDdHB4jf+sDci/WxB96l9zP5tH71/2LTfS7+rwOszLfFdNzX5tH71/wAwgIPft7FL+1J8gm7dn+a6f9k/zFKO/b2KX9qT5BNG7+rbFhEL3mzWRuc49AHG6AWMD2ErYcXdOXAQmR73PDvxjXXs0jrwCs6rcAx1yB3TxPgVWuF7RVeOVEjIJDS0kftOZ+NeDwF+RKZzu/pWscX9rI7K45pJpCTp52QFYbpPzp/DL8yVfIVDbox/Wg8GSgK+QgMoQhAaOaq22v2UMDjLCPwRN3Af9M/+vyVlrSSIOFiLjmtN1StWmSsXKnjT7o/uijwVceBPBpoSP7Jn8oSdtLsKWkyUou3iYxxHXJ4eCldgMU7SDsne3ESLHjlJuPdqPRQsaDqscZfJbdRtjlURsrfp8/kLe1zSyskv+llcPItH2gqMZKnrbXZ01DBJELyMBFvrt428wdQq5D7Eg6EGxB0I8CORUHLpcZt/DLDp90bqUl7XDJNkq9Ecyi2Sr1Uwc9wawEuPADiVXuruekSZxSW2N2x93SOPINt6kj7lvvLkAoSOr2Ae+/2FTGz2FfR4gDbOdXnx6eQSJvUxkPkjgafxYzv8HOFmj0Fz6rosanw0KLOF6rkRffJevRY+HvDomEcCxpHq0Krtsbx1soP6Ra4eRaPtDvcnPd/i4no2C/fi/Bu9PZPq3L8V5d4Gy7qlglhF5YwRlHF7OJaPEHUeZ6rfbDvgQb07KFKIjxVK9LJUvxVVtDoRxBuCD0I5Fe6KqVVOporI2Eu2RNGw7CZXu5BgHqT/APkpPo80jgxgJceAHP8A514Kz9nsI+jRBp1ce88+PTyA09Fni0N2KX0WONuT2SgWULBV0WIJN2NitX4mes7B/gTdJKGi7iABxJ0AUdQ4vSve4QyRF7jd2Ui5PU9U2ZKEpLaT4K73y45BPDEyKVj3slOZrTctsNbqd3VY3B9Bgg7Vnbd/uX73tE8E3/8Aw0BJJhjuTcnI3W/ot4cJhY4OZFG1w4FrQD7whiQ22uNww000csrGPfDJkaTq7ukaDmqt3PYtDTTzGokbGDE0Av7oJz8FdtRh0chBkjY4jQFzQbe9cjgcH9jF/cb9yAqPHMDdhOJR1sbS6kc/PmaL5A/RwPhY3BVswY/Tvj7Rs0ZYRfNnbay9r6dpblIBba1iARbpZRA2Log6/wBGhvx9gfJAVxvWxo1kDXwj+ixyhvaEEdrIQfYHNoF9VL7osegjomxPmY2QySHITZ1rA3t6KwZ8LikaGPjY5jbFrS0EC3Cw5LSPBoGm7YoweoY0fYgKn3yY7BUtp+wlZIWukzZDmtcC17KRwqtjqMDFJFK36Q6F9owe+bOJLbeQ+KsYYHB/Yxf3G/ct4cJhY7MyKNrhwIY0H3gIClt1e2UVBJLFVHs2yEHMQe49uhDhyCsTEdv4ZGmKgP0qd4LWNjF2tuPae46NAU1W7KUkzs0tPE9x4ksFyvVQYRDTi0EbIweORobfzsgKI3eVzKLEiatwiyiRry7QB2uiu7Z7FXVUXauZka5zuzB4ujB7ryOV+KzU7L0ssnaSQRPk45nMBNwpNrbCwQGUIQgMLKwFlAalqjZsEZ2wmZ3JBoXN/TaeLXDn58QpRC8aTMoycfRoAojF9lYKk3eyzvrN7rvW3H1UzZFl5KKktNHsJyg9xemKTN3MIOr5SOl2/O11OYXgUVOPwTADzcdXH1KkbLKwjTCPKRtsybbVqcm0akJG2i3Ytne6WCRzJHEucH99rifHiPl4J7WLLY1v2QrKoWrU0VHhNFWYRPnkhc+I92Qx99pbxzC2oI8RzsrRw7EI6iMPhcHNdwIPw8D4L1Fq5Q0bGOLmtaC72iABfztxSK0a6afD+GL4IfGtjKaqOaSOz/rsORx8yOPqoiLddADftJiOmZg+IbdOtkWXjgn7Rm6K29uKI7CcAhpRaFgB5nUuPmTqpFFllepJcI2qKitIFhyyghenpXu9mte2KJjSQx7jntpewFmqsWSFhzMJa5uoI0IIV+Y/gEdZEY5RpxBHFp6gpXod1ELHh0kj5Gg3DSABp16qJZVKUto6fp3U8ejH8di55+PY1bPVTpaaJ8gs5zGk+7ipJaRxhoAGgGgW6lJaRzU5KUm0CEIXpiCEIQAhCEAIQhACEIQAhCEAIQh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33488"/>
            <a:ext cx="4181475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150" name="AutoShape 6" descr="data:image/jpeg;base64,/9j/4AAQSkZJRgABAQAAAQABAAD/2wCEAAkGBhQQERUUEBQUFRQVFRUVFBgUFBQUFxUXFxQVGBgVGBcXHCceGRojGhQVHzEgJCc1LCwsFh4xNTAqNSYrLCkBCQoKDgwOGg8PGiokHyEsLC0vKTUpLCwsLS8pKSksLjIsLCwsLCksKiwsLCwpLCwsLCwsLCwsKSkpLCwsKSksNf/AABEIALABHgMBIgACEQEDEQH/xAAcAAACAgMBAQAAAAAAAAAAAAAABgUHAQIDBAj/xABIEAABAwIDBQUEBAoJBAMAAAABAAIDBBEFEiEGBzFBURMiYXGBMpGhsRRSwdEjMzQ1QmJyc4KyJCVTkqKzwuHwQ2OD0hV04v/EABoBAQACAwEAAAAAAAAAAAAAAAAEBQIDBgH/xAAsEQACAgIBBAIABAcBAAAAAAAAAQIDBBEhBRITMUFRImFxgSMyQkORscEU/9oADAMBAAIRAxEAPwC8AsrAWUAIQhACEIQAhCEAIQhACEIQAhCEAIQhACEIQAhCEAIQhACEIQAhCEAIQhACEIQAhCEAIQhACEIQGAsrAWUAIQhACFzmkygmxNuQXKmrWyDum/z9y1uyKl2t8nunrZ6ULAKFsPDKELy/T25ywmzhyOlx1HVYymo+wepCxdZWQBCEIAQhCAEIQgBCEXQAhCEAIQhACEXQgBCEIAQhCAEIQgBCEIAQhCAwFlYCygBCEIDUhLOJQmKTu6X1Fvj8fmmcqI2ihuwO+qfgdFU9Vp8lDkvceUScafbYk/k5UWN8pf733qaY++o1CSg5SGGYkYzY+wePh4hVWB1aUWq73x9/X6kvIxF/ND/AzqG2koc7M4GrNf4ef3qXa+9iOaHtBBB4HiukurV1bj9lWKuH4++Owf32/EeR5pko65kouw3+Y8wkmrg7ORzD+ibenJEFS5huw2Ph/wA1XP0Z1mPLsnyjHuH66yobC8fEndf3XfA+SmF0NN0LY90GZGUIQtwBKu8fF5aWj7Snfkf2rG3s12hzXFnAj4JqSTvc/IP/ADR/6kBX8W8DEn3yTvdbXuwwn5RqRwnerVRPAqbSsvZ4yCN46kEAC/hZct1DAaxwIuMg4/tI3sUjI61pY0NzQsc63NwfI2/nZo9yAuDDsQZPG2SM3a4AjyK9BkA46earDZLaQ0uFSS2uYxZgPAuL8rfTn5JPoqOoxWZ2eQvfxJfcgXOgDeAAsdBwsgL/AM6S9v6zEI3xf/H9pkyv7TIyN/eu3LfODbS/BV/s9tLUYdUmJ7nFgk7OSNzszQQ7KS3oQRy5Kb3sYgXOpXMc4B0cnsuI/SZ0QDtsRXVMkH9MDu1BdcuaGk951tGgDhZMZcqv2dq3uwSqu5xLYpi03Nxq/nxSXglZVPe6KCV4Mrcrjnd7IIJAPEX0GiA+hGyA3ty4rN1874dXTUNV3XFr2SZJADobOs5p68DxT5vH2pkFNBHE4tMwcZC0kHK2wDbjgCSb26BAWUJQeGvlqs5lQeD4ZUsp5KqB5a1rX9oBfvMN2uvyJ1K9OwOISNqx+EebtI1c5w9pl9CgL1QsNWUAIQhACEIQGAsrAWUAIQhAYKjsc/Eu9PmFIlQm09TaMN5uPwH+9lEzZKNE2/pm6iLdkdfZABy2DlwDlsHLgnE6JoZcAq8zSw8W8PJS6VcCltMPEEfC/wBiaguz6Vc7cdd3tcFDlw7LHoUtqossrXfWb8QfuKhw5T22f/S/j/0pdDlU50NXS0V0nqR2BU/g2PWsyU3HJx5eB+9Lgctg5R6bZUS7omUZFigrZLuzmK3/AAbzqB3T1HRTs8mVriOIBPuC6vHujdBTRtOqSd7n5B/5o/8AUlVu+apt+Jg4DnJ/7LhXb0XVLclTSwSR3By3eNRwIJvrr0UgEJsjtJ9AmMpj7S7cts2XnfjYrXaLHZMSqe0yWJAYxgJdZoubE211JN/FWJs1gOG10QkjgAPBzSNWkcRpofNMlDshSwm8cbR5AIBPGyL3YQ+NoLpO5I0c3FhzEDzGa3jZKmwW0sdDM8zh2VzQO6LkEZtCPIn3K9AANBZQGLbC0dS8vkiAedS5t2E+JykXQFMyuNbWve1pAlldIRxytLydSPDTzTBvKgLG0Ydx7OU+97FZeFbH01MbxsAXoxjZunq8vbxteWghpI1APED3BAV7sz+ZKv8Aczf61Abuh/T2/su+bVObRbSjDpZqOGmhdDlAIfn7wfG1zgQDa3eKbtltnaUsjqI4Wxvc0Hu8iQCQPC6AqTacf1hUf/Zk/wA0pu25wR8tHBOxt+yztktckNcQQ7yBbr5p6rdiaOZ5kdCzO4lziBYucTcuPjcqL23mqaOmY6hsWNJErSwSd0jR3WwIIP7XggK3w3at0dBNSNivna4F+Y91hN3Xbbz1utdhfyxv7J/mYtpts89PLE6nh7SQFvaMHZ5QePcANzx1uvdu7wZ75xJYgcBfS/eBJ8RogLsasrVqzmQGULAKLoDKFjMs3QGAsrAWUALCysFAaudZJOMYh20pI9kd1vpxPv8AkpfafF8g7Jh7zh3j0b95SsHLneq5Pd/Cj+5cdPx/7kv2O4ctg5cA5bByoXH7LXRL4CLzt8AT8Lfam5L2ytLo6Q8+6304qdqahsbC5xsALldX0uvx4+388nO5s1K1/kKW2VTeVrfqtuf4j/soIORW1Zlkc8/pG/kOAHoAuYKq8iXkscimlLcjuHLYFcA5btcorieqR6YKgscHDi0gj0T2+YPhLhwLCf8ACq9BTng8l6PX6jx7sytelzam4Eit7KAw+YMfG5wzBpY4jTUCxI10U1tTj8NX2XYU4hyB2Y3bd98tuAAsMvxULh7mB8Zk1Zdmfn3dL/BMm09ThroWihY8TZhckPa3LY3BzHrZXxtHHdZg7o2F5IIdr3TccALadEsUu3taatrHTuLO3DS3JFYt7W2W4ZfhovVulqpGzuaCezOW45X119yUi/sqwl+mSoJd1GWU309EA97xNraqlqmMp5ixroI3kBsZ7xdKCe80ng1vuUhFtxLHhf0h/fltGxpI0L337zgLDgCfcknb/G4quqa+B2ZrYY472Iu4F7ja+uma3oU17PS0wwvLWuyxSBjb2ce9YuBGUGxGW4PggFygxvEK0vLKt4cwXDQ8R5uJsA2wPBOexmM14eY65hc3k85czTfgcvtDXikpmxMdSJHUVSyRsdyRIwxm1r3919bcljYHaSaGoYxrnOjf7TCSQNL5h0IItpxQEpvB2pqoa6WOOUtY0R5W5IzbNEwnVzSeJvxU7tBtDNDhUM0L+zkc+JrnNaw3BjcTo4EakA8El7yzfEZj+rF/kRph2r/MkH72L/LegIen2/xGWFzGPc51y50gYzM1mUd0WAA1Dje1169idvajtxFUSGWN+gz6uaRc3DuJB8VturjB+k3HBmn916UtmPyiHz/0FAWBvG2gjpnNip4o+2c0PdIWNcWNN7Zbj2jY+Qt1SxHiOJ08X0kSSiMlt3EtLdeF2HQA6cBzW28ulcytzOvaSKJzb8NGBhA8i3/F4rzR4TTmFjpK62e12AF5aQL95rT3RpxI5hAWTsTt19MjImAEjB3i0aOAF7gcrgHRIVRt1WVs4aycwMebNDO4Gi1xd3tX9VPbDYJFE500NQJGN9vuObbKCToRro7kPBRFfs9Q1dRagqgHSEuDHRvyDno4gW8AgJPB8SxWnmAkzTxXsczmOzC9szX8b89SpzeFtlJSQxCDuyTZjmc2+RrbAkA6ZruHHoqykM+GVLmMks+MgHI67XXAcARwNwRoQrH2orqOqpYm18hhkIL4yGvcQRYOtYEW1AIPh5oBSoK/Ep2dtDVSPdmILBIARa+uQ6W06J/2PxyqfGW1sZD28HgDvjxDdAVWVbshlpjVQTskiaRqWlj9XBnDrcjTop3dztVM3PG8l7A0FuYl2U34A8bfcgLdCysBF0BkqOxnFRTxlx4nRo6n7l6aurbEwvebNaLkqu8VxZ1RIXO0HBo6D71BzMnww0vbJ2Hiu+fPpGks5e4ucbkm5WA5cA5bhy5WXL2zpe1JaR3BXrw6jMzwxvqeg5leGMFxAbqSbAeKfMFwoU7LHVx1cfHp5BS8PE88+fSIGZkKmGl7Z7YIRG0NbwAsEmbV452ruyYe4094/WcOXkPmpXazHuyb2cZ/COGpH6DTz8zySOCrjLuUV4oHH5F3PajpdZBWl1kFVWiKmdAVsHLmCsgrBoyTOzXJ6wKn/orGn9JpPj3ifsISNRwGR7WN4uIH+6syCINaAOAAA9FZ9Nr/ABOZLo55EA7nKflJLbldzb/yrZm56AHV8h83D7AFYKFdEkhcB2VioxaIf86+ag9ot18NVM6Vr3RuebvDbZXHmbEaEp2QgEJ+6WncxoLngtFhlLRe5uSbtJJXLEn0WGxCjq+0kZIwEWZm0BsDcEWcCL6KwlUO+T8qg/cn/McgJWTdDC/vRTvDXfsm/r5Ka2e3dQ0js1y93U/LwCUds9oaimlpRBK9jewY4tDiGuPavHeHiAAucG11dTV7WVEpeHlmZlgGZZAMuUW7pFwdOiAcdot20FZM6Zz5GueGh1nNt3WhosMumgHNeyu2KjmpG0z3PysLXAtIBu1pAvodNSmKN1wD1F1sgFbZvYSOi7TI957QWdci/AjTTxUbS7p4IZGvjfL3eAc5p5EcmjqntCAhce2ThrYmxzA932HNNnNPgfmEoDc3Hm/HvLelmj4gKyUICFwLZeKkbZg5WHS3P3pdxfdLTyvL4XOiub5RYtBPHKCNPQp8QgK/w7dLFG8OfI6Qg31tb3BMmM7IQVULYpG6N1Y5ujmk8SD49OCnEICtnbmmX0nfl6Wbf3hMuA7Dw0jSG3JPEnifVMiEBhavfbjwCySk/bTHrfgIzqfxhHIcm+vPwWq61VRcmb6KJXzUIkZtLtB9IflYfwbTp+sR+l5dPeoYFcQVsHLl7Zysk5M66qiNUFGPwdw5bBy4Byntl8F7d+d4/BsOv6x+r5dfRY11SskoRMbrI0wc5fBNbJ4NlHayDvEdwHkOvmVKY5jDaaMuOrjoxvU/cvXV1TYWF7zZrRcnoqvxjGnVMpedBwY36rfvPM/cF0DUcarsj7OJzcttuT9s5z1LpHFzzdzjcnx+5ahy5B62DlVPnllN3bOl1m60usgrDRkmbgrYFcwVL7O4MamTX2G2Lz16N8zx8l7GtzaijZDcnpE3sfhVrzPHHRnlzd6prC1jjAAAFgNAtl0FNSqgootIR7VoyhCFuMjDnWUfRbQ087yyGaN728WtcCRbwUZvErXQ4dUOZcOyWuOIDiAT7iVROx1U6GupnR6HtGtPiDoQUB9Mkqv94mxtRXTRyQZLNZkIc4g3zE8LEW16qwAsoCs9r9hqmqfA+LJZkTWOBcQbh73dLWs4I2h2FqZq1lQzIWAQ3GZwcOza0HTLbkeasxCA0hFmgHoPktiVlYcLoDyHGIRxlj/vt+9daWsZKM0bmvbe12kEX6XCq7e7s5T01Kx8ELI3umALm3BNwSeanNzI/q0fvZPsQD4hCEAIQhACEIQAhCEBHY3iYp4XyHiBZo6uOgHvVUyTFzi5xu5xJJ6lNO8PELvjiHAAvd5nQfC/vSiHKjzrHOfb9HU9KoUKu9+5f6OoctgVyaV1gjL3BrRdziAB4lV/a29FrLhbZ78Hwt1TIGN4cXH6revmeQVmUlI2JgYwWa0WC8mA4M2miDRq46vPU/cOS980Yc0tPAgg620PiFfYuMqY7fs5DOy3fPS9L0VttntN28nZRkdmw66+24c/IckvNerhgwuFgysjjA6BrV5q7ZinmHeiaD1YMrh6heToc23soLMWc25NlWB63a9S20eyb6TvtOeK/tW1b0zeHj8lBteoM63HhkGUZQepHqBWwK87XJywHYvMA+puAdRGND/EfsCxhTKx6RnXCU3qIu0NI6Z4YwXcT7hzJ8ArNwvDWwRtY3lxPUniSt6WiZELRta0eAAXfOOqs6KI08t8lnTT4/1N0LW62UwkAhCEBB7a0/aUFS3rE74a/YqJ3fU4kxGlB4Z8x9ASvojEoc8MjfrMePe0qjd0dHfFB/22SX9O6gL7CykfaPeLJQi81HIGl5axxe2zrcOHgvVQ7fsfRRVMkbg+YubHCzvve4G1m9fPkgG5CQMW27rqVhllw+0I4ntQXNB5uA4Jg2S2whxKIvhuHNNnsd7TT93igJ9CXtqttYMPDe1u6R/sRsF3uPly1XngxnEHtD/ocbWnXI6f8Jbyta/ggILff+RRfv2/Ir17mvzaP3sn2KB3qY42poW2a5kkdQ1skb9HsNjxHMeI0U3ufeRhlwLkSSEDrw0QD8hIOP7zZKJrTUUUjM9w3M9mpHHhdNGy+NfTaWOctydoCct721I4+iAlkJexDasNmNPTRmedrQ57WkBsYPAvceF/BeLE8fxCCN0ho4ntaLlrJiXADibFuqAbkJS2L3hw4kSxrXRytFyx1tR1B5psQGUIQgKv28YRWEngWMt5C4+aX8ysLb3BTLEJWC7or3A1JYePutf3qugVQ5dbjY2/k7LptsbKIpe1wdQU47v8LDnOmcNG91nmbZj7rD1SXdWxsrS9nSRDq3MfN2v2rLCq77Nv4NPVrnXT2r+pnrxPEmwMzO8gOZPRKNVjkkp7zrD6rdB/uuW2GIl1Rk/RjAA8zqT7rBRLJlH6hkTnJwi9JEPDwoxrU5LlkvHUeKlaDG3M4kub0PH0KW45l6I5lSxlZVLui2SLceM1pofgWys5Oa4a9CDxCqjabCPolQWC+Q96M/qnl6HT3J92YrCczD0Dh9qjt5lKDAyTmx9vR44e8NXWV2f+nHVnz/05HqON2pr6PDsBgfaOM8g0abRjkXc3enAeqcsVxRtPHmf5NA4uPQLTZykEVLCwcmNJ83DMfiSk/bLEc9SWcowB6kAk/ELdN+Crj2aU1TUjStx+WY951h9VpIA+0+vuXGOoUc2RdWyKhtUpPbZqjcxlw3aB8ZAcS5vQ6keRTbT1Ae0OabgjRVmyVNex9bfOw8rOHvsfjY+qmYGROM/HJ7RLrt7uBnQgIV8bjVzb6Kod1NFkxSt/Uzt98hKt9V5u6psuI4of+60e+5QHm35fk0H70/yrfc/hpkpxUS65M0VOPqNvd5HiSePgtd+X5NB+9PyU5uoH9Vwfx/zlATG1sYdQ1AIuOxf/ACqq9ydRkmqXH2WwBx9HE/JWttV+RVH7mT+Uqn90sRea1o4mlIHmboDlsrVnEcbZLN3rve8A8GtYDkHlpdXzZfPu6k2xSEHpKP8ACV9BhAVbvuwhvZRVDdHB4jf+sDci/WxB96l9zP5tH71/2LTfS7+rwOszLfFdNzX5tH71/wAwgIPft7FL+1J8gm7dn+a6f9k/zFKO/b2KX9qT5BNG7+rbFhEL3mzWRuc49AHG6AWMD2ErYcXdOXAQmR73PDvxjXXs0jrwCs6rcAx1yB3TxPgVWuF7RVeOVEjIJDS0kftOZ+NeDwF+RKZzu/pWscX9rI7K45pJpCTp52QFYbpPzp/DL8yVfIVDbox/Wg8GSgK+QgMoQhAaOaq22v2UMDjLCPwRN3Af9M/+vyVlrSSIOFiLjmtN1StWmSsXKnjT7o/uijwVceBPBpoSP7Jn8oSdtLsKWkyUou3iYxxHXJ4eCldgMU7SDsne3ESLHjlJuPdqPRQsaDqscZfJbdRtjlURsrfp8/kLe1zSyskv+llcPItH2gqMZKnrbXZ01DBJELyMBFvrt428wdQq5D7Eg6EGxB0I8CORUHLpcZt/DLDp90bqUl7XDJNkq9Ecyi2Sr1Uwc9wawEuPADiVXuruekSZxSW2N2x93SOPINt6kj7lvvLkAoSOr2Ae+/2FTGz2FfR4gDbOdXnx6eQSJvUxkPkjgafxYzv8HOFmj0Fz6rosanw0KLOF6rkRffJevRY+HvDomEcCxpHq0Krtsbx1soP6Ra4eRaPtDvcnPd/i4no2C/fi/Bu9PZPq3L8V5d4Gy7qlglhF5YwRlHF7OJaPEHUeZ6rfbDvgQb07KFKIjxVK9LJUvxVVtDoRxBuCD0I5Fe6KqVVOporI2Eu2RNGw7CZXu5BgHqT/APkpPo80jgxgJceAHP8A514Kz9nsI+jRBp1ce88+PTyA09Fni0N2KX0WONuT2SgWULBV0WIJN2NitX4mes7B/gTdJKGi7iABxJ0AUdQ4vSve4QyRF7jd2Ui5PU9U2ZKEpLaT4K73y45BPDEyKVj3slOZrTctsNbqd3VY3B9Bgg7Vnbd/uX73tE8E3/8Aw0BJJhjuTcnI3W/ot4cJhY4OZFG1w4FrQD7whiQ22uNww000csrGPfDJkaTq7ukaDmqt3PYtDTTzGokbGDE0Av7oJz8FdtRh0chBkjY4jQFzQbe9cjgcH9jF/cb9yAqPHMDdhOJR1sbS6kc/PmaL5A/RwPhY3BVswY/Tvj7Rs0ZYRfNnbay9r6dpblIBba1iARbpZRA2Log6/wBGhvx9gfJAVxvWxo1kDXwj+ixyhvaEEdrIQfYHNoF9VL7osegjomxPmY2QySHITZ1rA3t6KwZ8LikaGPjY5jbFrS0EC3Cw5LSPBoGm7YoweoY0fYgKn3yY7BUtp+wlZIWukzZDmtcC17KRwqtjqMDFJFK36Q6F9owe+bOJLbeQ+KsYYHB/Yxf3G/ct4cJhY7MyKNrhwIY0H3gIClt1e2UVBJLFVHs2yEHMQe49uhDhyCsTEdv4ZGmKgP0qd4LWNjF2tuPae46NAU1W7KUkzs0tPE9x4ksFyvVQYRDTi0EbIweORobfzsgKI3eVzKLEiatwiyiRry7QB2uiu7Z7FXVUXauZka5zuzB4ujB7ryOV+KzU7L0ssnaSQRPk45nMBNwpNrbCwQGUIQgMLKwFlAalqjZsEZ2wmZ3JBoXN/TaeLXDn58QpRC8aTMoycfRoAojF9lYKk3eyzvrN7rvW3H1UzZFl5KKktNHsJyg9xemKTN3MIOr5SOl2/O11OYXgUVOPwTADzcdXH1KkbLKwjTCPKRtsybbVqcm0akJG2i3Ytne6WCRzJHEucH99rifHiPl4J7WLLY1v2QrKoWrU0VHhNFWYRPnkhc+I92Qx99pbxzC2oI8RzsrRw7EI6iMPhcHNdwIPw8D4L1Fq5Q0bGOLmtaC72iABfztxSK0a6afD+GL4IfGtjKaqOaSOz/rsORx8yOPqoiLddADftJiOmZg+IbdOtkWXjgn7Rm6K29uKI7CcAhpRaFgB5nUuPmTqpFFllepJcI2qKitIFhyyghenpXu9mte2KJjSQx7jntpewFmqsWSFhzMJa5uoI0IIV+Y/gEdZEY5RpxBHFp6gpXod1ELHh0kj5Gg3DSABp16qJZVKUto6fp3U8ejH8di55+PY1bPVTpaaJ8gs5zGk+7ipJaRxhoAGgGgW6lJaRzU5KUm0CEIXpiCEIQAhCEAIQhACEIQAhCEAIQh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33488"/>
            <a:ext cx="4181475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prstClr val="black"/>
              </a:solidFill>
            </a:endParaRPr>
          </a:p>
        </p:txBody>
      </p:sp>
      <p:pic>
        <p:nvPicPr>
          <p:cNvPr id="14338" name="Picture 2" descr="http://images.sodahead.com/profiles/0/0/2/0/9/6/0/4/3/Here-to-help-65470749084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7692"/>
          <a:stretch>
            <a:fillRect/>
          </a:stretch>
        </p:blipFill>
        <p:spPr bwMode="auto">
          <a:xfrm>
            <a:off x="5724128" y="4221088"/>
            <a:ext cx="3384376" cy="2592288"/>
          </a:xfrm>
          <a:prstGeom prst="rect">
            <a:avLst/>
          </a:prstGeom>
          <a:noFill/>
        </p:spPr>
      </p:pic>
      <p:pic>
        <p:nvPicPr>
          <p:cNvPr id="14340" name="Picture 4" descr="http://d2xoykrm5j2nd7.cloudfront.net/wp-content/uploads/2015/03/10959475_379357815570406_7832739775881684965_n-679x35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6151" r="23450" b="19129"/>
          <a:stretch>
            <a:fillRect/>
          </a:stretch>
        </p:blipFill>
        <p:spPr bwMode="auto">
          <a:xfrm>
            <a:off x="6012160" y="1567974"/>
            <a:ext cx="3131840" cy="2645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Law of majority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8352928" cy="2520280"/>
          </a:xfrm>
        </p:spPr>
        <p:txBody>
          <a:bodyPr>
            <a:normAutofit/>
          </a:bodyPr>
          <a:lstStyle/>
          <a:p>
            <a:r>
              <a:rPr lang="en-US" dirty="0" smtClean="0"/>
              <a:t>Corporate sector is forced to face corruption as a cost to do business in India</a:t>
            </a:r>
          </a:p>
          <a:p>
            <a:r>
              <a:rPr lang="en-US" b="1" dirty="0" smtClean="0"/>
              <a:t>Democracy</a:t>
            </a:r>
            <a:r>
              <a:rPr lang="en-US" dirty="0" smtClean="0"/>
              <a:t> runs on the law of </a:t>
            </a:r>
            <a:r>
              <a:rPr lang="en-US" b="1" dirty="0" smtClean="0"/>
              <a:t>majority</a:t>
            </a:r>
          </a:p>
          <a:p>
            <a:r>
              <a:rPr lang="en-US" dirty="0" smtClean="0"/>
              <a:t>Today, when the </a:t>
            </a:r>
            <a:r>
              <a:rPr lang="en-US" b="1" dirty="0" smtClean="0"/>
              <a:t>majority of businesses </a:t>
            </a:r>
            <a:r>
              <a:rPr lang="en-US" dirty="0" smtClean="0"/>
              <a:t>are labeled as </a:t>
            </a:r>
            <a:r>
              <a:rPr lang="en-US" b="1" dirty="0" smtClean="0"/>
              <a:t>corrupt</a:t>
            </a:r>
            <a:r>
              <a:rPr lang="en-US" dirty="0" smtClean="0"/>
              <a:t>, the entire </a:t>
            </a:r>
            <a:r>
              <a:rPr lang="en-US" b="1" dirty="0" smtClean="0"/>
              <a:t>country</a:t>
            </a:r>
            <a:r>
              <a:rPr lang="en-US" dirty="0" smtClean="0"/>
              <a:t> becomes </a:t>
            </a:r>
            <a:r>
              <a:rPr lang="en-US" b="1" dirty="0" smtClean="0"/>
              <a:t>corrupt</a:t>
            </a:r>
            <a:endParaRPr lang="en-IN" b="1" dirty="0"/>
          </a:p>
        </p:txBody>
      </p:sp>
      <p:pic>
        <p:nvPicPr>
          <p:cNvPr id="13314" name="Picture 2" descr="http://d152j5tfobgaot.cloudfront.net/wp-content/uploads/2015/05/Yourstory_ease_startu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777" r="4512"/>
          <a:stretch>
            <a:fillRect/>
          </a:stretch>
        </p:blipFill>
        <p:spPr bwMode="auto">
          <a:xfrm>
            <a:off x="3995936" y="4077073"/>
            <a:ext cx="5112568" cy="278092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4077072"/>
            <a:ext cx="3600400" cy="2520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majority should be given </a:t>
            </a:r>
            <a:r>
              <a:rPr kumimoji="0" 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chance to come clean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do a honest business</a:t>
            </a:r>
            <a:endParaRPr kumimoji="0" lang="en-IN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76872"/>
            <a:ext cx="9144000" cy="45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The steps being taken by the present government may cleanse the system for the generations to come…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But </a:t>
            </a:r>
            <a:r>
              <a:rPr lang="en-US" b="1" dirty="0" smtClean="0"/>
              <a:t>who would lift the current generation </a:t>
            </a:r>
            <a:r>
              <a:rPr lang="en-US" dirty="0" smtClean="0"/>
              <a:t>from the quagmire of corruption?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Would the </a:t>
            </a:r>
            <a:r>
              <a:rPr lang="en-US" b="1" dirty="0" smtClean="0"/>
              <a:t>age group of 30 to 60 + yeas be a lost generation??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Majority should be given a chance to come clean and run the business in honest manner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b="1" dirty="0" smtClean="0"/>
              <a:t>quick fix police raj </a:t>
            </a:r>
            <a:r>
              <a:rPr lang="en-US" dirty="0" smtClean="0"/>
              <a:t>if comes into play in the name of fighting corruption and black money </a:t>
            </a:r>
            <a:r>
              <a:rPr lang="en-US" b="1" dirty="0" smtClean="0"/>
              <a:t>can not address the situation</a:t>
            </a:r>
            <a:endParaRPr lang="en-IN" b="1" dirty="0"/>
          </a:p>
        </p:txBody>
      </p:sp>
      <p:pic>
        <p:nvPicPr>
          <p:cNvPr id="57348" name="Picture 4" descr="http://saveindiafromcorruption.org/wp-content/uploads/2011/03/saveIndiaFromCorruptionBanner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2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226496" cy="990600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Need for a Radical Approach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6512" y="1556792"/>
            <a:ext cx="6048672" cy="53012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/>
              <a:t>Knee jerk reactions and criminality provisions would make all of us criminals – setting the vicious cycle of corruption once again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Need for systemic changes or a major surgery to rectify the corruption in the DNA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/>
              <a:t>The government has the mandate and need to take a game changing decision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b="1" dirty="0" smtClean="0"/>
              <a:t>Or else India would continue to bleed In a semi-civil war scenario of corrupt fighting the non-corrupt</a:t>
            </a:r>
            <a:endParaRPr lang="en-IN" sz="2600" b="1" dirty="0"/>
          </a:p>
        </p:txBody>
      </p:sp>
      <p:pic>
        <p:nvPicPr>
          <p:cNvPr id="4" name="Picture 2" descr="http://hdwallpapersbackgrounds.com/wp-content/uploads/2013/01/Full-HD-Indian-Flags-HD-Wallpapers-H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585" y="1556792"/>
            <a:ext cx="3241415" cy="2448272"/>
          </a:xfrm>
          <a:prstGeom prst="rect">
            <a:avLst/>
          </a:prstGeom>
          <a:noFill/>
        </p:spPr>
      </p:pic>
      <p:pic>
        <p:nvPicPr>
          <p:cNvPr id="56322" name="Picture 2" descr="http://blogs.worldbank.org/publicsphere/files/publicsphere/Johanna/51v9HVXb2wL._SY300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0240" b="21721"/>
          <a:stretch>
            <a:fillRect/>
          </a:stretch>
        </p:blipFill>
        <p:spPr bwMode="auto">
          <a:xfrm>
            <a:off x="5940152" y="3933056"/>
            <a:ext cx="3203848" cy="290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216" y="332656"/>
            <a:ext cx="8077200" cy="167335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Revival of Industry </a:t>
            </a:r>
            <a:endParaRPr lang="en-IN" sz="7200" dirty="0"/>
          </a:p>
        </p:txBody>
      </p:sp>
      <p:pic>
        <p:nvPicPr>
          <p:cNvPr id="71682" name="Picture 2" descr="http://economictimes.indiatimes.com/thumb/msid-38972227,width-310,resizemode-4/britain-sees-a-revival-in-its-manufacturing-indust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35886"/>
            <a:ext cx="4572000" cy="343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125760"/>
            <a:ext cx="82296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The Current State of Affairs</a:t>
            </a:r>
            <a:endParaRPr lang="en-IN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84784"/>
            <a:ext cx="8784976" cy="2304256"/>
          </a:xfrm>
        </p:spPr>
        <p:txBody>
          <a:bodyPr>
            <a:noAutofit/>
          </a:bodyPr>
          <a:lstStyle/>
          <a:p>
            <a:pPr marL="342000" indent="-342000">
              <a:lnSpc>
                <a:spcPct val="110000"/>
              </a:lnSpc>
              <a:spcBef>
                <a:spcPts val="0"/>
              </a:spcBef>
            </a:pPr>
            <a:r>
              <a:rPr lang="en-US" sz="2500" dirty="0" smtClean="0"/>
              <a:t>The last </a:t>
            </a:r>
            <a:r>
              <a:rPr lang="en-US" sz="2500" b="1" dirty="0" smtClean="0"/>
              <a:t>6 years of recession </a:t>
            </a:r>
            <a:r>
              <a:rPr lang="en-US" sz="2500" dirty="0" smtClean="0"/>
              <a:t>has resulted in the economy bleeding</a:t>
            </a:r>
          </a:p>
          <a:p>
            <a:pPr marL="342000" indent="-342000">
              <a:lnSpc>
                <a:spcPct val="110000"/>
              </a:lnSpc>
              <a:spcBef>
                <a:spcPts val="0"/>
              </a:spcBef>
            </a:pPr>
            <a:r>
              <a:rPr lang="en-US" sz="2500" dirty="0" smtClean="0"/>
              <a:t>Policy paralysis for last 5 years has </a:t>
            </a:r>
            <a:r>
              <a:rPr lang="en-US" sz="2500" b="1" dirty="0" smtClean="0"/>
              <a:t>over burdened the industry</a:t>
            </a:r>
          </a:p>
          <a:p>
            <a:pPr marL="342000" indent="-342000">
              <a:lnSpc>
                <a:spcPct val="110000"/>
              </a:lnSpc>
              <a:spcBef>
                <a:spcPts val="0"/>
              </a:spcBef>
            </a:pPr>
            <a:endParaRPr lang="en-US" sz="2500" dirty="0" smtClean="0"/>
          </a:p>
          <a:p>
            <a:pPr marL="342000" indent="-342000">
              <a:lnSpc>
                <a:spcPct val="110000"/>
              </a:lnSpc>
              <a:spcBef>
                <a:spcPts val="0"/>
              </a:spcBef>
              <a:buNone/>
            </a:pPr>
            <a:endParaRPr lang="en-US" sz="2500" dirty="0" smtClean="0"/>
          </a:p>
        </p:txBody>
      </p:sp>
      <p:pic>
        <p:nvPicPr>
          <p:cNvPr id="74754" name="Picture 2" descr="http://blogs.lse.ac.uk/indiaatlse/files/2014/04/labour-e13969469341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0546"/>
          <a:stretch>
            <a:fillRect/>
          </a:stretch>
        </p:blipFill>
        <p:spPr bwMode="auto">
          <a:xfrm>
            <a:off x="4139952" y="3452356"/>
            <a:ext cx="5040560" cy="3405644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3024336"/>
            <a:ext cx="4211960" cy="3789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000" indent="-34200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500" b="1" dirty="0" smtClean="0"/>
              <a:t>Government</a:t>
            </a:r>
            <a:r>
              <a:rPr lang="en-US" sz="2500" dirty="0" smtClean="0"/>
              <a:t> is facing an </a:t>
            </a:r>
            <a:r>
              <a:rPr lang="en-US" sz="2500" b="1" dirty="0" smtClean="0"/>
              <a:t>image crisis </a:t>
            </a:r>
            <a:r>
              <a:rPr lang="en-US" sz="2500" dirty="0" smtClean="0"/>
              <a:t>–</a:t>
            </a:r>
          </a:p>
          <a:p>
            <a:pPr marL="799200" lvl="4" indent="-34200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500" dirty="0" smtClean="0"/>
              <a:t>It is perceived as pro industry</a:t>
            </a:r>
          </a:p>
          <a:p>
            <a:pPr marL="799200" lvl="4" indent="-342000">
              <a:lnSpc>
                <a:spcPct val="11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500" dirty="0" smtClean="0"/>
              <a:t>Hence is </a:t>
            </a:r>
            <a:r>
              <a:rPr lang="en-US" sz="2500" b="1" dirty="0" smtClean="0"/>
              <a:t>hesitant</a:t>
            </a:r>
            <a:r>
              <a:rPr lang="en-US" sz="2500" dirty="0" smtClean="0"/>
              <a:t> to even take any step that is </a:t>
            </a:r>
            <a:r>
              <a:rPr lang="en-US" sz="2500" b="1" dirty="0" smtClean="0"/>
              <a:t>much required by the industry for revival</a:t>
            </a:r>
            <a:r>
              <a:rPr lang="en-US" sz="2500" dirty="0" smtClean="0"/>
              <a:t>, leave aside favor</a:t>
            </a:r>
            <a:endParaRPr lang="en-IN" sz="2500" dirty="0" smtClean="0"/>
          </a:p>
          <a:p>
            <a:pPr marL="342000" marR="0" lvl="0" indent="-342000" algn="l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The Current State of Affairs</a:t>
            </a:r>
            <a:endParaRPr lang="en-IN" sz="4800" b="1" dirty="0"/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35496" y="1412776"/>
            <a:ext cx="9108504" cy="3672408"/>
          </a:xfrm>
        </p:spPr>
        <p:txBody>
          <a:bodyPr>
            <a:noAutofit/>
          </a:bodyPr>
          <a:lstStyle/>
          <a:p>
            <a:pPr marL="324000">
              <a:lnSpc>
                <a:spcPct val="110000"/>
              </a:lnSpc>
            </a:pPr>
            <a:r>
              <a:rPr lang="en-US" sz="2800" dirty="0" smtClean="0"/>
              <a:t>Companies are making losses</a:t>
            </a:r>
          </a:p>
          <a:p>
            <a:pPr marL="324000">
              <a:lnSpc>
                <a:spcPct val="110000"/>
              </a:lnSpc>
            </a:pPr>
            <a:r>
              <a:rPr lang="en-IN" sz="2800" b="1" dirty="0" smtClean="0"/>
              <a:t>India Inc's debt woes </a:t>
            </a:r>
            <a:r>
              <a:rPr lang="en-IN" sz="2800" dirty="0" smtClean="0"/>
              <a:t>in the midst of a slowing domestic economy and a global recession </a:t>
            </a:r>
            <a:r>
              <a:rPr lang="en-IN" sz="2800" b="1" dirty="0" smtClean="0"/>
              <a:t>have far-reaching consequences</a:t>
            </a:r>
          </a:p>
          <a:p>
            <a:pPr marL="324000">
              <a:lnSpc>
                <a:spcPct val="110000"/>
              </a:lnSpc>
            </a:pPr>
            <a:r>
              <a:rPr lang="en-US" sz="2800" dirty="0" smtClean="0"/>
              <a:t>Interest paid and payable is being piled up </a:t>
            </a:r>
          </a:p>
          <a:p>
            <a:pPr marL="324000">
              <a:lnSpc>
                <a:spcPct val="110000"/>
              </a:lnSpc>
            </a:pPr>
            <a:r>
              <a:rPr lang="en-US" sz="2800" dirty="0" smtClean="0"/>
              <a:t>About </a:t>
            </a:r>
            <a:r>
              <a:rPr lang="en-US" sz="2800" b="1" dirty="0" smtClean="0"/>
              <a:t>60% of current debt </a:t>
            </a:r>
            <a:r>
              <a:rPr lang="en-US" sz="2800" dirty="0" smtClean="0"/>
              <a:t>virtually consist of </a:t>
            </a:r>
            <a:r>
              <a:rPr lang="en-US" sz="2800" b="1" dirty="0" smtClean="0"/>
              <a:t>interest paid by industry without earning in last 5 years</a:t>
            </a:r>
          </a:p>
          <a:p>
            <a:pPr marL="324000">
              <a:lnSpc>
                <a:spcPct val="110000"/>
              </a:lnSpc>
            </a:pPr>
            <a:endParaRPr lang="en-IN" sz="2800" dirty="0"/>
          </a:p>
        </p:txBody>
      </p:sp>
      <p:pic>
        <p:nvPicPr>
          <p:cNvPr id="75778" name="Picture 2" descr="http://i.dailymail.co.uk/i/pix/2012/09/18/article-2205212-1514D574000005DC-824_468x16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97151"/>
            <a:ext cx="6192688" cy="206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67744" y="155448"/>
            <a:ext cx="6419056" cy="1252728"/>
          </a:xfrm>
        </p:spPr>
        <p:txBody>
          <a:bodyPr/>
          <a:lstStyle/>
          <a:p>
            <a:r>
              <a:rPr lang="en-US" dirty="0" smtClean="0"/>
              <a:t>Prescription for Revival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5724128" cy="5229200"/>
          </a:xfrm>
        </p:spPr>
        <p:txBody>
          <a:bodyPr>
            <a:noAutofit/>
          </a:bodyPr>
          <a:lstStyle/>
          <a:p>
            <a:pPr marL="324000">
              <a:lnSpc>
                <a:spcPct val="110000"/>
              </a:lnSpc>
            </a:pPr>
            <a:r>
              <a:rPr lang="en-US" sz="2600" dirty="0" smtClean="0"/>
              <a:t>We can not have a situation where a large chunk of India Inc become defaulters</a:t>
            </a:r>
          </a:p>
          <a:p>
            <a:pPr marL="324000">
              <a:lnSpc>
                <a:spcPct val="110000"/>
              </a:lnSpc>
            </a:pPr>
            <a:r>
              <a:rPr lang="en-US" sz="2600" dirty="0" smtClean="0"/>
              <a:t>Instead we need the industry to revive with reviving economy and pay back its debt</a:t>
            </a:r>
          </a:p>
          <a:p>
            <a:pPr marL="324000">
              <a:lnSpc>
                <a:spcPct val="110000"/>
              </a:lnSpc>
            </a:pPr>
            <a:r>
              <a:rPr lang="en-US" sz="2600" dirty="0" smtClean="0"/>
              <a:t>May explore one or two years of </a:t>
            </a:r>
            <a:r>
              <a:rPr lang="en-US" sz="2600" b="1" dirty="0" smtClean="0"/>
              <a:t>blanket moratorium with a chance for the industry to revive</a:t>
            </a:r>
          </a:p>
          <a:p>
            <a:pPr marL="324000">
              <a:lnSpc>
                <a:spcPct val="110000"/>
              </a:lnSpc>
            </a:pPr>
            <a:r>
              <a:rPr lang="en-US" sz="2600" b="1" dirty="0" smtClean="0"/>
              <a:t>Part of the interest amount paid may be ploughed back to industry to help it revive</a:t>
            </a:r>
            <a:endParaRPr lang="en-IN" sz="2600" b="1" dirty="0"/>
          </a:p>
        </p:txBody>
      </p:sp>
      <p:pic>
        <p:nvPicPr>
          <p:cNvPr id="73730" name="Picture 2" descr="Image result for R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475655" cy="1475655"/>
          </a:xfrm>
          <a:prstGeom prst="rect">
            <a:avLst/>
          </a:prstGeom>
          <a:noFill/>
        </p:spPr>
      </p:pic>
      <p:pic>
        <p:nvPicPr>
          <p:cNvPr id="73732" name="Picture 4" descr="http://www.templeofdeejays.com/5953-8504-thickbox/t-shirt-obey-basic-tee-urban-roots-whit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827" y="2448271"/>
            <a:ext cx="3522173" cy="436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332656"/>
            <a:ext cx="8326844" cy="3257528"/>
          </a:xfrm>
        </p:spPr>
        <p:txBody>
          <a:bodyPr>
            <a:noAutofit/>
          </a:bodyPr>
          <a:lstStyle/>
          <a:p>
            <a:r>
              <a:rPr lang="en-US" sz="5500" dirty="0" smtClean="0"/>
              <a:t>Ease of Doing Business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OR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Ease of Extortions </a:t>
            </a:r>
            <a:br>
              <a:rPr lang="en-US" sz="4000" dirty="0" smtClean="0"/>
            </a:br>
            <a:r>
              <a:rPr lang="en-US" sz="4000" dirty="0" smtClean="0"/>
              <a:t>A Paradox that Industry faces</a:t>
            </a:r>
            <a:endParaRPr lang="en-IN" sz="4000" dirty="0"/>
          </a:p>
        </p:txBody>
      </p:sp>
      <p:pic>
        <p:nvPicPr>
          <p:cNvPr id="1026" name="Picture 2" descr="http://www.slate.com/content/dam/slate/archive/2008/04/1_123125_123050_2180573_2188133_080425_cb_musictn.jpg.CROP.original-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5935"/>
          <a:stretch>
            <a:fillRect/>
          </a:stretch>
        </p:blipFill>
        <p:spPr bwMode="auto">
          <a:xfrm>
            <a:off x="6300192" y="1246466"/>
            <a:ext cx="2843808" cy="3334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008" y="1412776"/>
            <a:ext cx="9071992" cy="525658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3100" b="1" dirty="0" smtClean="0"/>
              <a:t>The </a:t>
            </a:r>
            <a:r>
              <a:rPr lang="en-US" sz="3100" b="1" dirty="0" smtClean="0"/>
              <a:t>govt. </a:t>
            </a:r>
            <a:r>
              <a:rPr lang="en-US" sz="3100" b="1" dirty="0" smtClean="0"/>
              <a:t>has already stated its intention to scrap old and antiquated laws</a:t>
            </a:r>
          </a:p>
          <a:p>
            <a:pPr>
              <a:lnSpc>
                <a:spcPct val="114000"/>
              </a:lnSpc>
            </a:pPr>
            <a:r>
              <a:rPr lang="en-US" sz="3100" b="1" dirty="0" smtClean="0"/>
              <a:t>We </a:t>
            </a:r>
            <a:r>
              <a:rPr lang="en-US" sz="3100" b="1" dirty="0" smtClean="0"/>
              <a:t>at </a:t>
            </a:r>
            <a:r>
              <a:rPr lang="en-US" sz="3100" b="1" dirty="0" smtClean="0"/>
              <a:t>ASSOCHAM need to identify the laws that impede in conducting an honest business</a:t>
            </a:r>
          </a:p>
          <a:p>
            <a:pPr>
              <a:lnSpc>
                <a:spcPct val="114000"/>
              </a:lnSpc>
            </a:pPr>
            <a:r>
              <a:rPr lang="en-US" sz="3100" b="1" dirty="0" smtClean="0"/>
              <a:t>We need to present to the </a:t>
            </a:r>
            <a:r>
              <a:rPr lang="en-US" sz="3100" b="1" dirty="0" smtClean="0"/>
              <a:t>govt. </a:t>
            </a:r>
            <a:r>
              <a:rPr lang="en-US" sz="3100" b="1" dirty="0" smtClean="0"/>
              <a:t>the road map for reviving the ailing domestic industry </a:t>
            </a:r>
          </a:p>
          <a:p>
            <a:pPr>
              <a:lnSpc>
                <a:spcPct val="114000"/>
              </a:lnSpc>
            </a:pPr>
            <a:r>
              <a:rPr lang="en-US" sz="3100" b="1" dirty="0" smtClean="0"/>
              <a:t>We need to </a:t>
            </a:r>
            <a:r>
              <a:rPr lang="en-US" sz="3100" b="1" dirty="0" err="1" smtClean="0"/>
              <a:t>publicise</a:t>
            </a:r>
            <a:r>
              <a:rPr lang="en-US" sz="3100" b="1" dirty="0" smtClean="0"/>
              <a:t> the </a:t>
            </a:r>
            <a:r>
              <a:rPr lang="en-US" sz="3100" b="1" dirty="0" smtClean="0"/>
              <a:t>means for the domestic industry to revive and participate more meaningfully in ‘Make in India’ in the changing economic landscape of the Nation</a:t>
            </a:r>
            <a:endParaRPr lang="en-IN" sz="3100" b="1" dirty="0"/>
          </a:p>
        </p:txBody>
      </p:sp>
      <p:pic>
        <p:nvPicPr>
          <p:cNvPr id="1026" name="Picture 2" descr="http://new.omahavineyard.org/wp-content/uploads/2013/04/wayforwardfuture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968"/>
            <a:ext cx="5580112" cy="14869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80112" y="-99392"/>
            <a:ext cx="3563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prstClr val="white">
                    <a:lumMod val="95000"/>
                  </a:prstClr>
                </a:solidFill>
              </a:rPr>
              <a:t>Role of ASSOCHAM and its membership</a:t>
            </a:r>
            <a:endParaRPr lang="en-IN" sz="3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59829"/>
            <a:ext cx="8363272" cy="5505475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itchFamily="34" charset="0"/>
              </a:rPr>
              <a:t>Focus on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itchFamily="34" charset="0"/>
              </a:rPr>
              <a:t>Reviving the Domestic Industry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itchFamily="34" charset="0"/>
              </a:rPr>
              <a:t>along with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itchFamily="34" charset="0"/>
              </a:rPr>
              <a:t>Foreign Direct Investment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itchFamily="34" charset="0"/>
              </a:rPr>
              <a:t>in an Environment where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itchFamily="34" charset="0"/>
              </a:rPr>
              <a:t>Doing Business is Easy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itchFamily="34" charset="0"/>
              </a:rPr>
              <a:t>would usher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rgbClr val="002060"/>
                </a:solidFill>
                <a:latin typeface="Britannic Bold" pitchFamily="34" charset="0"/>
              </a:rPr>
              <a:t>MAKE IN INDIA</a:t>
            </a:r>
            <a:endParaRPr lang="en-IN" sz="3600" dirty="0">
              <a:solidFill>
                <a:srgbClr val="002060"/>
              </a:solidFill>
              <a:latin typeface="Britannic Bold" pitchFamily="34" charset="0"/>
            </a:endParaRPr>
          </a:p>
        </p:txBody>
      </p:sp>
      <p:pic>
        <p:nvPicPr>
          <p:cNvPr id="4" name="Picture 3" descr="8a.jpg"/>
          <p:cNvPicPr>
            <a:picLocks noChangeAspect="1"/>
          </p:cNvPicPr>
          <p:nvPr/>
        </p:nvPicPr>
        <p:blipFill>
          <a:blip r:embed="rId2" cstate="print"/>
          <a:srcRect r="86773"/>
          <a:stretch>
            <a:fillRect/>
          </a:stretch>
        </p:blipFill>
        <p:spPr bwMode="auto">
          <a:xfrm flipH="1">
            <a:off x="-32" y="0"/>
            <a:ext cx="714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8a.jpg"/>
          <p:cNvPicPr>
            <a:picLocks noChangeAspect="1"/>
          </p:cNvPicPr>
          <p:nvPr/>
        </p:nvPicPr>
        <p:blipFill>
          <a:blip r:embed="rId2" cstate="print"/>
          <a:srcRect r="86773"/>
          <a:stretch>
            <a:fillRect/>
          </a:stretch>
        </p:blipFill>
        <p:spPr bwMode="auto">
          <a:xfrm rot="5400000" flipH="1">
            <a:off x="4556594" y="2225969"/>
            <a:ext cx="714380" cy="84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8a.jpg"/>
          <p:cNvPicPr>
            <a:picLocks noChangeAspect="1"/>
          </p:cNvPicPr>
          <p:nvPr/>
        </p:nvPicPr>
        <p:blipFill>
          <a:blip r:embed="rId2" cstate="print"/>
          <a:srcRect r="86773"/>
          <a:stretch>
            <a:fillRect/>
          </a:stretch>
        </p:blipFill>
        <p:spPr bwMode="auto">
          <a:xfrm rot="5400000" flipH="1">
            <a:off x="4484586" y="-3900410"/>
            <a:ext cx="714380" cy="84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8a.jpg"/>
          <p:cNvPicPr>
            <a:picLocks noChangeAspect="1"/>
          </p:cNvPicPr>
          <p:nvPr/>
        </p:nvPicPr>
        <p:blipFill>
          <a:blip r:embed="rId2" cstate="print"/>
          <a:srcRect r="86773"/>
          <a:stretch>
            <a:fillRect/>
          </a:stretch>
        </p:blipFill>
        <p:spPr bwMode="auto">
          <a:xfrm flipH="1">
            <a:off x="8429620" y="0"/>
            <a:ext cx="7143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libcom.org/files/images/library/Chap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12" y="0"/>
            <a:ext cx="9151012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687616" y="5921896"/>
            <a:ext cx="3456384" cy="936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IN" sz="4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ublishersnewswire.com/META/pnw-nov13-extortion-co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7639" b="5362"/>
          <a:stretch>
            <a:fillRect/>
          </a:stretch>
        </p:blipFill>
        <p:spPr bwMode="auto">
          <a:xfrm>
            <a:off x="30965" y="-41057"/>
            <a:ext cx="9144000" cy="4176464"/>
          </a:xfrm>
          <a:prstGeom prst="rect">
            <a:avLst/>
          </a:prstGeom>
          <a:noFill/>
        </p:spPr>
      </p:pic>
      <p:pic>
        <p:nvPicPr>
          <p:cNvPr id="23556" name="Picture 4" descr="http://www.funnyjunksite.com/wp-content/uploads/2007/02/funnyjunksite_handsu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16" y="4105275"/>
            <a:ext cx="4283968" cy="2752725"/>
          </a:xfrm>
          <a:prstGeom prst="rect">
            <a:avLst/>
          </a:prstGeom>
          <a:noFill/>
        </p:spPr>
      </p:pic>
      <p:pic>
        <p:nvPicPr>
          <p:cNvPr id="23558" name="Picture 6" descr="http://uwpics.urduwire.com/images_photos/photos/66817722_20121030092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7097" y="4104340"/>
            <a:ext cx="4287391" cy="2753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80312" y="5589240"/>
            <a:ext cx="720080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Politician</a:t>
            </a:r>
            <a:endParaRPr lang="en-IN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501008"/>
            <a:ext cx="91440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rgbClr val="FFFF00"/>
                </a:solidFill>
              </a:rPr>
              <a:t>That Industries face on a regular basis</a:t>
            </a:r>
            <a:endParaRPr lang="en-IN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Extortion by local politicians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The local politicians find </a:t>
            </a:r>
            <a:r>
              <a:rPr lang="en-US" b="1" dirty="0" smtClean="0"/>
              <a:t>industry</a:t>
            </a:r>
            <a:r>
              <a:rPr lang="en-US" dirty="0" smtClean="0"/>
              <a:t> as an </a:t>
            </a:r>
            <a:r>
              <a:rPr lang="en-US" b="1" dirty="0" smtClean="0"/>
              <a:t>easy target for their benefit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They put </a:t>
            </a:r>
            <a:r>
              <a:rPr lang="en-US" b="1" dirty="0" smtClean="0"/>
              <a:t>pressure on industry </a:t>
            </a:r>
            <a:r>
              <a:rPr lang="en-US" dirty="0" smtClean="0"/>
              <a:t>for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Employment of their supporters as workers/employees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Use of vendors associated with them for any outsourced job like transportation, material handling and other contractual jobs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Or by acting on </a:t>
            </a:r>
            <a:r>
              <a:rPr lang="en-US" b="1" dirty="0" smtClean="0"/>
              <a:t>frivolous complains</a:t>
            </a:r>
            <a:r>
              <a:rPr lang="en-US" dirty="0" smtClean="0"/>
              <a:t> to extract benefit in cash or in kind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viewed as a cash cow</a:t>
            </a:r>
            <a:endParaRPr lang="en-IN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36512" y="1484784"/>
            <a:ext cx="7056784" cy="53732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Local politicians allow industry to be set up in their area only to milk them for their benefit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They at times </a:t>
            </a:r>
            <a:r>
              <a:rPr lang="en-US" b="1" dirty="0" smtClean="0"/>
              <a:t>act as local mafias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Any outsourced or contractual work if not awarded to their firms results into disruption of work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The firms associated to local politicians do not act professionally and are at times not commercially viable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en-US" dirty="0" smtClean="0"/>
              <a:t>The syndicate managed by the local politicians are against the interest of the business and industry</a:t>
            </a:r>
            <a:endParaRPr lang="en-IN" dirty="0"/>
          </a:p>
        </p:txBody>
      </p:sp>
      <p:pic>
        <p:nvPicPr>
          <p:cNvPr id="9218" name="Picture 2" descr="http://www.adeevee.com/aimages/199807/11/wasa-savings-bank-industry-tap-industry-cash-cow-industry-bite-print-8835-thumb-adeeve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008" r="7966" b="15329"/>
          <a:stretch>
            <a:fillRect/>
          </a:stretch>
        </p:blipFill>
        <p:spPr bwMode="auto">
          <a:xfrm>
            <a:off x="6948264" y="1988840"/>
            <a:ext cx="2195736" cy="1656184"/>
          </a:xfrm>
          <a:prstGeom prst="rect">
            <a:avLst/>
          </a:prstGeom>
          <a:noFill/>
        </p:spPr>
      </p:pic>
      <p:sp>
        <p:nvSpPr>
          <p:cNvPr id="9220" name="AutoShape 4" descr="Image result for industry viewed as a cash cow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222" name="Picture 6" descr="https://media.licdn.com/mpr/mpr/shrinknp_400_400/p/1/000/18e/116/33c93c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365104"/>
            <a:ext cx="1979712" cy="2176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Extortion of enforcement officials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37321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Industries are subject to extortion of enforcement officials like Factory inspector, </a:t>
            </a:r>
            <a:r>
              <a:rPr lang="en-US" dirty="0" err="1" smtClean="0"/>
              <a:t>Labour</a:t>
            </a:r>
            <a:r>
              <a:rPr lang="en-US" dirty="0" smtClean="0"/>
              <a:t> inspector, environment/pollution officials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The </a:t>
            </a:r>
            <a:r>
              <a:rPr lang="en-US" b="1" dirty="0" smtClean="0"/>
              <a:t>antediluvian laws of the land </a:t>
            </a:r>
            <a:r>
              <a:rPr lang="en-US" dirty="0" smtClean="0"/>
              <a:t>has many such </a:t>
            </a:r>
            <a:r>
              <a:rPr lang="en-US" b="1" dirty="0" smtClean="0"/>
              <a:t>provisions </a:t>
            </a:r>
            <a:r>
              <a:rPr lang="en-US" dirty="0" smtClean="0"/>
              <a:t>which can be referred by the </a:t>
            </a:r>
            <a:r>
              <a:rPr lang="en-US" b="1" dirty="0" smtClean="0"/>
              <a:t>enforcement agencies at their will to harass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No industry in the country can claim to be 100% compliant with all the provisions in various laws that govern us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hotos.jang.com.pk/tasveer_images/2011-4-17/large/7_1563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37359" cy="3717032"/>
          </a:xfrm>
          <a:prstGeom prst="rect">
            <a:avLst/>
          </a:prstGeom>
          <a:noFill/>
        </p:spPr>
      </p:pic>
      <p:pic>
        <p:nvPicPr>
          <p:cNvPr id="24580" name="Picture 4" descr="http://spycameraglasses.com/wp-content/uploads/2012/06/Bribes-Extortion-and-Your-Business2-528x35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3774"/>
          <a:stretch>
            <a:fillRect/>
          </a:stretch>
        </p:blipFill>
        <p:spPr bwMode="auto">
          <a:xfrm>
            <a:off x="0" y="3717032"/>
            <a:ext cx="5508104" cy="31553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868144" y="685140"/>
            <a:ext cx="3024336" cy="538609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Bribes</a:t>
            </a:r>
          </a:p>
          <a:p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5400" b="1" dirty="0" smtClean="0">
                <a:solidFill>
                  <a:schemeClr val="bg1"/>
                </a:solidFill>
              </a:rPr>
              <a:t>Extortion</a:t>
            </a:r>
          </a:p>
          <a:p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5400" b="1" dirty="0" smtClean="0">
                <a:solidFill>
                  <a:schemeClr val="bg1"/>
                </a:solidFill>
              </a:rPr>
              <a:t>&amp;</a:t>
            </a:r>
          </a:p>
          <a:p>
            <a:endParaRPr lang="en-US" sz="4000" b="1" dirty="0" smtClean="0">
              <a:solidFill>
                <a:schemeClr val="bg1"/>
              </a:solidFill>
            </a:endParaRPr>
          </a:p>
          <a:p>
            <a:r>
              <a:rPr lang="en-US" sz="5400" b="1" dirty="0" smtClean="0">
                <a:solidFill>
                  <a:schemeClr val="bg1"/>
                </a:solidFill>
              </a:rPr>
              <a:t>Business</a:t>
            </a:r>
            <a:endParaRPr lang="en-IN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License Raj gone but Inspector Raj still thrives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3732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Visit </a:t>
            </a:r>
            <a:r>
              <a:rPr lang="en-US" dirty="0" smtClean="0"/>
              <a:t>of any of these </a:t>
            </a:r>
            <a:r>
              <a:rPr lang="en-US" b="1" dirty="0" smtClean="0"/>
              <a:t>inspectors</a:t>
            </a:r>
            <a:r>
              <a:rPr lang="en-US" dirty="0" smtClean="0"/>
              <a:t> would not conclude </a:t>
            </a:r>
            <a:r>
              <a:rPr lang="en-US" b="1" dirty="0" smtClean="0"/>
              <a:t>without a consideration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Any </a:t>
            </a:r>
            <a:r>
              <a:rPr lang="en-US" b="1" dirty="0" smtClean="0"/>
              <a:t>unsubstantiated complain </a:t>
            </a:r>
            <a:r>
              <a:rPr lang="en-US" dirty="0" smtClean="0"/>
              <a:t>is enough to raise a query </a:t>
            </a:r>
            <a:r>
              <a:rPr lang="en-US" b="1" dirty="0" smtClean="0"/>
              <a:t>culminating in a demand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Industry </a:t>
            </a:r>
            <a:r>
              <a:rPr lang="en-US" b="1" dirty="0" smtClean="0"/>
              <a:t>generally tend to acquiesce </a:t>
            </a:r>
            <a:r>
              <a:rPr lang="en-US" dirty="0" smtClean="0"/>
              <a:t>to such unlawful demand only </a:t>
            </a:r>
            <a:r>
              <a:rPr lang="en-US" b="1" dirty="0" smtClean="0"/>
              <a:t>to avoid further harassment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Excessive power </a:t>
            </a:r>
            <a:r>
              <a:rPr lang="en-US" dirty="0" smtClean="0"/>
              <a:t>in the hands of </a:t>
            </a:r>
            <a:r>
              <a:rPr lang="en-US" b="1" dirty="0" smtClean="0"/>
              <a:t>enforcement agencies</a:t>
            </a:r>
            <a:r>
              <a:rPr lang="en-US" dirty="0" smtClean="0"/>
              <a:t> are one of the greatest impediments to the ease of doing business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3293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extortion leading to </a:t>
            </a:r>
            <a:r>
              <a:rPr lang="en-US" dirty="0" err="1" smtClean="0"/>
              <a:t>Naxalism</a:t>
            </a:r>
            <a:r>
              <a:rPr lang="en-US" dirty="0" smtClean="0"/>
              <a:t> in tribal areas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0160"/>
            <a:ext cx="6084168" cy="537321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400" b="1" dirty="0" err="1" smtClean="0"/>
              <a:t>Naxalites</a:t>
            </a:r>
            <a:r>
              <a:rPr lang="en-US" sz="2400" b="1" dirty="0" smtClean="0"/>
              <a:t> thrive in tribal areas known for mining activity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/>
              <a:t>Where there is mining there is conflict of tribal rights – a soft issue to gain popular support</a:t>
            </a:r>
          </a:p>
          <a:p>
            <a:pPr>
              <a:lnSpc>
                <a:spcPct val="130000"/>
              </a:lnSpc>
            </a:pPr>
            <a:r>
              <a:rPr lang="en-US" sz="2400" b="1" dirty="0" err="1" smtClean="0"/>
              <a:t>Naxalites</a:t>
            </a:r>
            <a:r>
              <a:rPr lang="en-US" sz="2400" b="1" dirty="0" smtClean="0"/>
              <a:t> however do not see mining and allied industry as an enemy, but a source of illicit revenue</a:t>
            </a:r>
          </a:p>
          <a:p>
            <a:pPr>
              <a:lnSpc>
                <a:spcPct val="130000"/>
              </a:lnSpc>
            </a:pPr>
            <a:r>
              <a:rPr lang="en-US" sz="2400" b="1" dirty="0" smtClean="0"/>
              <a:t>Industries operating in </a:t>
            </a:r>
            <a:r>
              <a:rPr lang="en-US" sz="2400" b="1" dirty="0" err="1" smtClean="0"/>
              <a:t>Naxalite</a:t>
            </a:r>
            <a:r>
              <a:rPr lang="en-US" sz="2400" b="1" dirty="0" smtClean="0"/>
              <a:t> prone area are forced to pay protection money to conduct business</a:t>
            </a:r>
            <a:endParaRPr lang="en-US" sz="1400" b="1" dirty="0" smtClean="0"/>
          </a:p>
          <a:p>
            <a:pPr>
              <a:lnSpc>
                <a:spcPct val="130000"/>
              </a:lnSpc>
            </a:pPr>
            <a:endParaRPr lang="en-IN" sz="1400" dirty="0"/>
          </a:p>
        </p:txBody>
      </p:sp>
      <p:pic>
        <p:nvPicPr>
          <p:cNvPr id="5122" name="Picture 2" descr="http://www.internationalpolicydigest.org/wp-content/uploads/2013/07/159080518243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558" r="16498"/>
          <a:stretch>
            <a:fillRect/>
          </a:stretch>
        </p:blipFill>
        <p:spPr bwMode="auto">
          <a:xfrm>
            <a:off x="6156176" y="1484784"/>
            <a:ext cx="2987824" cy="2590800"/>
          </a:xfrm>
          <a:prstGeom prst="rect">
            <a:avLst/>
          </a:prstGeom>
          <a:noFill/>
        </p:spPr>
      </p:pic>
      <p:pic>
        <p:nvPicPr>
          <p:cNvPr id="5124" name="Picture 4" descr="http://im.rediff.com/money/2011/feb/07naxal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083324"/>
            <a:ext cx="2987824" cy="277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561</TotalTime>
  <Words>1101</Words>
  <Application>Microsoft Office PowerPoint</Application>
  <PresentationFormat>On-screen Show (4:3)</PresentationFormat>
  <Paragraphs>102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Britannic Bold</vt:lpstr>
      <vt:lpstr>Calibri</vt:lpstr>
      <vt:lpstr>Corbel</vt:lpstr>
      <vt:lpstr>Rockwell</vt:lpstr>
      <vt:lpstr>Tw Cen MT</vt:lpstr>
      <vt:lpstr>Wingdings</vt:lpstr>
      <vt:lpstr>Wingdings 2</vt:lpstr>
      <vt:lpstr>Wingdings 3</vt:lpstr>
      <vt:lpstr>Median</vt:lpstr>
      <vt:lpstr>Foundry</vt:lpstr>
      <vt:lpstr>Office Theme</vt:lpstr>
      <vt:lpstr>Module</vt:lpstr>
      <vt:lpstr>Default Theme</vt:lpstr>
      <vt:lpstr>   How can MAKE IN INDIA  Happen??</vt:lpstr>
      <vt:lpstr>Ease of Doing Business          OR   Ease of Extortions  A Paradox that Industry faces</vt:lpstr>
      <vt:lpstr>PowerPoint Presentation</vt:lpstr>
      <vt:lpstr>Extortion by local politicians</vt:lpstr>
      <vt:lpstr>Industry viewed as a cash cow</vt:lpstr>
      <vt:lpstr>Extortion of enforcement officials</vt:lpstr>
      <vt:lpstr>PowerPoint Presentation</vt:lpstr>
      <vt:lpstr>License Raj gone but Inspector Raj still thrives</vt:lpstr>
      <vt:lpstr>Political extortion leading to Naxalism in tribal areas</vt:lpstr>
      <vt:lpstr>Exploitation of Alienation</vt:lpstr>
      <vt:lpstr>Extortion remains the backbone of Indian economy</vt:lpstr>
      <vt:lpstr>Is Doing Business a Crime in India??</vt:lpstr>
      <vt:lpstr>Law of majority</vt:lpstr>
      <vt:lpstr>PowerPoint Presentation</vt:lpstr>
      <vt:lpstr>Need for a Radical Approach</vt:lpstr>
      <vt:lpstr>Revival of Industry </vt:lpstr>
      <vt:lpstr>The Current State of Affairs</vt:lpstr>
      <vt:lpstr>The Current State of Affairs</vt:lpstr>
      <vt:lpstr>Prescription for Revival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Extortion of local politicians</dc:title>
  <dc:creator>sutirtha</dc:creator>
  <cp:lastModifiedBy>arun jagatramka</cp:lastModifiedBy>
  <cp:revision>77</cp:revision>
  <dcterms:created xsi:type="dcterms:W3CDTF">2015-04-30T06:14:35Z</dcterms:created>
  <dcterms:modified xsi:type="dcterms:W3CDTF">2015-06-10T06:26:57Z</dcterms:modified>
</cp:coreProperties>
</file>